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43" r:id="rId2"/>
    <p:sldId id="391" r:id="rId3"/>
    <p:sldId id="378" r:id="rId4"/>
    <p:sldId id="390" r:id="rId5"/>
    <p:sldId id="393" r:id="rId6"/>
    <p:sldId id="392" r:id="rId7"/>
    <p:sldId id="368" r:id="rId8"/>
    <p:sldId id="346" r:id="rId9"/>
    <p:sldId id="371" r:id="rId10"/>
    <p:sldId id="365" r:id="rId11"/>
    <p:sldId id="373" r:id="rId12"/>
    <p:sldId id="374" r:id="rId13"/>
    <p:sldId id="376" r:id="rId14"/>
    <p:sldId id="272" r:id="rId15"/>
  </p:sldIdLst>
  <p:sldSz cx="9144000" cy="6858000" type="screen4x3"/>
  <p:notesSz cx="6797675" cy="9926638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Geneva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Geneva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Geneva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Geneva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Geneva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Geneva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Geneva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Geneva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32"/>
    <a:srgbClr val="FFFFFF"/>
    <a:srgbClr val="AAAAAC"/>
    <a:srgbClr val="00A3B4"/>
    <a:srgbClr val="B1C800"/>
    <a:srgbClr val="F6A800"/>
    <a:srgbClr val="894B94"/>
    <a:srgbClr val="E6418D"/>
    <a:srgbClr val="009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0465" autoAdjust="0"/>
  </p:normalViewPr>
  <p:slideViewPr>
    <p:cSldViewPr snapToObjects="1">
      <p:cViewPr varScale="1">
        <p:scale>
          <a:sx n="101" d="100"/>
          <a:sy n="101" d="100"/>
        </p:scale>
        <p:origin x="201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\\intra.ibk\daten\FINANZVERWALTUNG\BUDGETABWICKLUNG%20UND%20FINANZCONTROLLING\Budget\Budget2026\Budgeterstellung\Pr&#228;sentationen%20und%20Presse\Budgetpr&#228;sentation%20Politik\Grafiken%20Invest%20GSB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intra.ibk\daten\FINANZVERWALTUNG\BUDGETABWICKLUNG%20UND%20FINANZCONTROLLING\Budget\Budget2026\Budgeterstellung\Pr&#228;sentationen%20und%20Presse\Pressekonferenzen%20Ressorts\BGM%20Anzengruber\Grafiken%20Pressekonferenz%202026%20Anzengruber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intra.ibk\daten\FINANZVERWALTUNG\BUDGETABWICKLUNG%20UND%20FINANZCONTROLLING\Budget\Budget2026\Budgeterstellung\Pr&#228;sentationen%20und%20Presse\Pressekonferenzen%20Ressorts\BGM%20Anzengruber\Subventionen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intra.ibk\daten\BGM\01_Anzengruber\Budget%202025\Pressse\PK%20VBGMS%2020112024%20Datendiagramm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Ertragsanteile Innsbruck in EUR</a:t>
            </a:r>
            <a:r>
              <a:rPr lang="en-US" b="1" baseline="0"/>
              <a:t>; 2012 - 2026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996123912897743E-2"/>
          <c:y val="0.11964318485244663"/>
          <c:w val="0.87531017838532943"/>
          <c:h val="0.81063060228817962"/>
        </c:manualLayout>
      </c:layout>
      <c:scatterChart>
        <c:scatterStyle val="lineMarker"/>
        <c:varyColors val="0"/>
        <c:ser>
          <c:idx val="0"/>
          <c:order val="0"/>
          <c:tx>
            <c:strRef>
              <c:f>'AEA  - Personal'!$B$1</c:f>
              <c:strCache>
                <c:ptCount val="1"/>
                <c:pt idx="0">
                  <c:v>Ertragsanteile</c:v>
                </c:pt>
              </c:strCache>
            </c:strRef>
          </c:tx>
          <c:spPr>
            <a:ln w="3175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chemeClr val="accent1">
                    <a:lumMod val="50000"/>
                  </a:schemeClr>
                </a:solidFill>
                <a:ln w="19050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4B-460D-9155-A7D6F23BD561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1">
                    <a:lumMod val="50000"/>
                  </a:schemeClr>
                </a:solidFill>
                <a:ln w="19050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4B-460D-9155-A7D6F23BD561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1">
                    <a:lumMod val="50000"/>
                  </a:schemeClr>
                </a:solidFill>
                <a:ln w="19050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4B-460D-9155-A7D6F23BD561}"/>
              </c:ext>
            </c:extLst>
          </c:dPt>
          <c:dPt>
            <c:idx val="13"/>
            <c:marker>
              <c:symbol val="circle"/>
              <c:size val="5"/>
              <c:spPr>
                <a:solidFill>
                  <a:schemeClr val="accent1">
                    <a:lumMod val="50000"/>
                  </a:schemeClr>
                </a:solidFill>
                <a:ln w="19050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4B-460D-9155-A7D6F23BD561}"/>
              </c:ext>
            </c:extLst>
          </c:dPt>
          <c:dPt>
            <c:idx val="14"/>
            <c:marker>
              <c:symbol val="circle"/>
              <c:size val="5"/>
              <c:spPr>
                <a:solidFill>
                  <a:schemeClr val="accent1">
                    <a:lumMod val="50000"/>
                  </a:schemeClr>
                </a:solidFill>
                <a:ln w="19050">
                  <a:solidFill>
                    <a:schemeClr val="accent1">
                      <a:lumMod val="50000"/>
                    </a:schemeClr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chemeClr val="accent1">
                    <a:lumMod val="5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4D4B-460D-9155-A7D6F23BD561}"/>
              </c:ext>
            </c:extLst>
          </c:dPt>
          <c:xVal>
            <c:numRef>
              <c:f>'AEA  - Personal'!$A$2:$A$16</c:f>
              <c:numCache>
                <c:formatCode>General</c:formatCode>
                <c:ptCount val="1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</c:numCache>
            </c:numRef>
          </c:xVal>
          <c:yVal>
            <c:numRef>
              <c:f>'AEA  - Personal'!$B$2:$B$16</c:f>
              <c:numCache>
                <c:formatCode>#,##0.00</c:formatCode>
                <c:ptCount val="15"/>
                <c:pt idx="0">
                  <c:v>152210679.28</c:v>
                </c:pt>
                <c:pt idx="1">
                  <c:v>158466296.03</c:v>
                </c:pt>
                <c:pt idx="2">
                  <c:v>164393523.06</c:v>
                </c:pt>
                <c:pt idx="3">
                  <c:v>174839734.58000001</c:v>
                </c:pt>
                <c:pt idx="4">
                  <c:v>180812183.99000001</c:v>
                </c:pt>
                <c:pt idx="5">
                  <c:v>183374428.34999999</c:v>
                </c:pt>
                <c:pt idx="6">
                  <c:v>193225407.47999999</c:v>
                </c:pt>
                <c:pt idx="7">
                  <c:v>206351435.41999999</c:v>
                </c:pt>
                <c:pt idx="8">
                  <c:v>187958402.65000001</c:v>
                </c:pt>
                <c:pt idx="9">
                  <c:v>215182208.06</c:v>
                </c:pt>
                <c:pt idx="10">
                  <c:v>245534773.66999999</c:v>
                </c:pt>
                <c:pt idx="11">
                  <c:v>235739235.72</c:v>
                </c:pt>
                <c:pt idx="12">
                  <c:v>245063153.41999999</c:v>
                </c:pt>
                <c:pt idx="13">
                  <c:v>250200000</c:v>
                </c:pt>
                <c:pt idx="14">
                  <c:v>258797900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4D4B-460D-9155-A7D6F23BD5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9519616"/>
        <c:axId val="799517648"/>
      </c:scatterChart>
      <c:valAx>
        <c:axId val="799519616"/>
        <c:scaling>
          <c:orientation val="minMax"/>
          <c:max val="2026"/>
          <c:min val="20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9517648"/>
        <c:crosses val="autoZero"/>
        <c:crossBetween val="midCat"/>
        <c:majorUnit val="1"/>
      </c:valAx>
      <c:valAx>
        <c:axId val="799517648"/>
        <c:scaling>
          <c:orientation val="minMax"/>
          <c:min val="15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95196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Investitionsvorhaben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Vorhaben!$B$1</c:f>
              <c:strCache>
                <c:ptCount val="1"/>
                <c:pt idx="0">
                  <c:v>Betrag 2026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96-4D2A-95DC-DC89B9ED0A8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96-4D2A-95DC-DC89B9ED0A8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96-4D2A-95DC-DC89B9ED0A8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596-4D2A-95DC-DC89B9ED0A8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596-4D2A-95DC-DC89B9ED0A8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596-4D2A-95DC-DC89B9ED0A88}"/>
              </c:ext>
            </c:extLst>
          </c:dPt>
          <c:dLbls>
            <c:dLbl>
              <c:idx val="0"/>
              <c:layout>
                <c:manualLayout>
                  <c:x val="9.4444444444444345E-2"/>
                  <c:y val="-0.1064814814814814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96-4D2A-95DC-DC89B9ED0A88}"/>
                </c:ext>
              </c:extLst>
            </c:dLbl>
            <c:dLbl>
              <c:idx val="1"/>
              <c:layout>
                <c:manualLayout>
                  <c:x val="0.13055555555555545"/>
                  <c:y val="5.555555555555546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96-4D2A-95DC-DC89B9ED0A88}"/>
                </c:ext>
              </c:extLst>
            </c:dLbl>
            <c:dLbl>
              <c:idx val="2"/>
              <c:layout>
                <c:manualLayout>
                  <c:x val="0.14999999999999991"/>
                  <c:y val="8.670455028072947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96-4D2A-95DC-DC89B9ED0A88}"/>
                </c:ext>
              </c:extLst>
            </c:dLbl>
            <c:dLbl>
              <c:idx val="3"/>
              <c:layout>
                <c:manualLayout>
                  <c:x val="-6.9444444444444441E-3"/>
                  <c:y val="9.9244875943905075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258027121609798"/>
                      <c:h val="0.134687630065659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4596-4D2A-95DC-DC89B9ED0A88}"/>
                </c:ext>
              </c:extLst>
            </c:dLbl>
            <c:dLbl>
              <c:idx val="4"/>
              <c:layout>
                <c:manualLayout>
                  <c:x val="-0.10277777777777777"/>
                  <c:y val="7.407407407407398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596-4D2A-95DC-DC89B9ED0A88}"/>
                </c:ext>
              </c:extLst>
            </c:dLbl>
            <c:dLbl>
              <c:idx val="5"/>
              <c:layout>
                <c:manualLayout>
                  <c:x val="-0.10277777777777777"/>
                  <c:y val="-9.722222222222226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596-4D2A-95DC-DC89B9ED0A88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Vorhaben!$A$2:$A$7</c:f>
              <c:strCache>
                <c:ptCount val="6"/>
                <c:pt idx="0">
                  <c:v>Tiefbau</c:v>
                </c:pt>
                <c:pt idx="1">
                  <c:v>Grünraum</c:v>
                </c:pt>
                <c:pt idx="2">
                  <c:v>Feuerwehren</c:v>
                </c:pt>
                <c:pt idx="3">
                  <c:v>KK/KG/Schulen</c:v>
                </c:pt>
                <c:pt idx="4">
                  <c:v>IVB</c:v>
                </c:pt>
                <c:pt idx="5">
                  <c:v>Rest</c:v>
                </c:pt>
              </c:strCache>
            </c:strRef>
          </c:cat>
          <c:val>
            <c:numRef>
              <c:f>Vorhaben!$B$2:$B$7</c:f>
              <c:numCache>
                <c:formatCode>#,##0</c:formatCode>
                <c:ptCount val="6"/>
                <c:pt idx="0">
                  <c:v>10871000</c:v>
                </c:pt>
                <c:pt idx="1">
                  <c:v>1655000</c:v>
                </c:pt>
                <c:pt idx="2">
                  <c:v>3495000</c:v>
                </c:pt>
                <c:pt idx="3">
                  <c:v>6032700</c:v>
                </c:pt>
                <c:pt idx="4">
                  <c:v>1380900</c:v>
                </c:pt>
                <c:pt idx="5">
                  <c:v>9897500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596-4D2A-95DC-DC89B9ED0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Übersicht!$B$23</c:f>
              <c:strCache>
                <c:ptCount val="1"/>
                <c:pt idx="0">
                  <c:v>Allg. Verwaltung und Vertretungskörper</c:v>
                </c:pt>
              </c:strCache>
            </c:strRef>
          </c:tx>
          <c:spPr>
            <a:solidFill>
              <a:srgbClr val="63636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Übersicht!$C$22:$G$22</c:f>
              <c:strCache>
                <c:ptCount val="5"/>
                <c:pt idx="0">
                  <c:v>FRA 2022</c:v>
                </c:pt>
                <c:pt idx="1">
                  <c:v>FRA 2023</c:v>
                </c:pt>
                <c:pt idx="2">
                  <c:v>FRA 2024</c:v>
                </c:pt>
                <c:pt idx="3">
                  <c:v>FVA 2025</c:v>
                </c:pt>
                <c:pt idx="4">
                  <c:v>FVA 2026</c:v>
                </c:pt>
              </c:strCache>
            </c:strRef>
          </c:cat>
          <c:val>
            <c:numRef>
              <c:f>Übersicht!$C$23:$G$23</c:f>
              <c:numCache>
                <c:formatCode>_(* #,##0.00_);_(* \(#,##0.00\);_(* "-"??_);_(@_)</c:formatCode>
                <c:ptCount val="5"/>
                <c:pt idx="0">
                  <c:v>75976404.250000104</c:v>
                </c:pt>
                <c:pt idx="1">
                  <c:v>85303275.13000004</c:v>
                </c:pt>
                <c:pt idx="2">
                  <c:v>99465941.599999905</c:v>
                </c:pt>
                <c:pt idx="3">
                  <c:v>112552500</c:v>
                </c:pt>
                <c:pt idx="4">
                  <c:v>103470700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ED-4363-A103-5EDE44C0550D}"/>
            </c:ext>
          </c:extLst>
        </c:ser>
        <c:ser>
          <c:idx val="1"/>
          <c:order val="1"/>
          <c:tx>
            <c:strRef>
              <c:f>Übersicht!$B$24</c:f>
              <c:strCache>
                <c:ptCount val="1"/>
                <c:pt idx="0">
                  <c:v>Schule und Bildung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Übersicht!$C$22:$G$22</c:f>
              <c:strCache>
                <c:ptCount val="5"/>
                <c:pt idx="0">
                  <c:v>FRA 2022</c:v>
                </c:pt>
                <c:pt idx="1">
                  <c:v>FRA 2023</c:v>
                </c:pt>
                <c:pt idx="2">
                  <c:v>FRA 2024</c:v>
                </c:pt>
                <c:pt idx="3">
                  <c:v>FVA 2025</c:v>
                </c:pt>
                <c:pt idx="4">
                  <c:v>FVA 2026</c:v>
                </c:pt>
              </c:strCache>
            </c:strRef>
          </c:cat>
          <c:val>
            <c:numRef>
              <c:f>Übersicht!$C$24:$G$24</c:f>
              <c:numCache>
                <c:formatCode>_(* #,##0.00_);_(* \(#,##0.00\);_(* "-"??_);_(@_)</c:formatCode>
                <c:ptCount val="5"/>
                <c:pt idx="0">
                  <c:v>24851276.150000006</c:v>
                </c:pt>
                <c:pt idx="1">
                  <c:v>29634401.340000007</c:v>
                </c:pt>
                <c:pt idx="2">
                  <c:v>36278433.449999996</c:v>
                </c:pt>
                <c:pt idx="3">
                  <c:v>37373400</c:v>
                </c:pt>
                <c:pt idx="4">
                  <c:v>41044300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ED-4363-A103-5EDE44C0550D}"/>
            </c:ext>
          </c:extLst>
        </c:ser>
        <c:ser>
          <c:idx val="2"/>
          <c:order val="2"/>
          <c:tx>
            <c:strRef>
              <c:f>Übersicht!$B$25</c:f>
              <c:strCache>
                <c:ptCount val="1"/>
                <c:pt idx="0">
                  <c:v>Elementarpädagogik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Übersicht!$C$22:$G$22</c:f>
              <c:strCache>
                <c:ptCount val="5"/>
                <c:pt idx="0">
                  <c:v>FRA 2022</c:v>
                </c:pt>
                <c:pt idx="1">
                  <c:v>FRA 2023</c:v>
                </c:pt>
                <c:pt idx="2">
                  <c:v>FRA 2024</c:v>
                </c:pt>
                <c:pt idx="3">
                  <c:v>FVA 2025</c:v>
                </c:pt>
                <c:pt idx="4">
                  <c:v>FVA 2026</c:v>
                </c:pt>
              </c:strCache>
            </c:strRef>
          </c:cat>
          <c:val>
            <c:numRef>
              <c:f>Übersicht!$C$25:$G$25</c:f>
              <c:numCache>
                <c:formatCode>_(* #,##0.00_);_(* \(#,##0.00\);_(* "-"??_);_(@_)</c:formatCode>
                <c:ptCount val="5"/>
                <c:pt idx="0">
                  <c:v>21804180.210000001</c:v>
                </c:pt>
                <c:pt idx="1">
                  <c:v>24108516.140000001</c:v>
                </c:pt>
                <c:pt idx="2">
                  <c:v>27914522.43</c:v>
                </c:pt>
                <c:pt idx="3">
                  <c:v>29562500</c:v>
                </c:pt>
                <c:pt idx="4">
                  <c:v>30377600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ED-4363-A103-5EDE44C0550D}"/>
            </c:ext>
          </c:extLst>
        </c:ser>
        <c:ser>
          <c:idx val="3"/>
          <c:order val="3"/>
          <c:tx>
            <c:strRef>
              <c:f>Übersicht!$B$26</c:f>
              <c:strCache>
                <c:ptCount val="1"/>
                <c:pt idx="0">
                  <c:v>Soziale Wohlfahrt und Wohnbauförderung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Übersicht!$C$22:$G$22</c:f>
              <c:strCache>
                <c:ptCount val="5"/>
                <c:pt idx="0">
                  <c:v>FRA 2022</c:v>
                </c:pt>
                <c:pt idx="1">
                  <c:v>FRA 2023</c:v>
                </c:pt>
                <c:pt idx="2">
                  <c:v>FRA 2024</c:v>
                </c:pt>
                <c:pt idx="3">
                  <c:v>FVA 2025</c:v>
                </c:pt>
                <c:pt idx="4">
                  <c:v>FVA 2026</c:v>
                </c:pt>
              </c:strCache>
            </c:strRef>
          </c:cat>
          <c:val>
            <c:numRef>
              <c:f>Übersicht!$C$26:$G$26</c:f>
              <c:numCache>
                <c:formatCode>_(* #,##0.00_);_(* \(#,##0.00\);_(* "-"??_);_(@_)</c:formatCode>
                <c:ptCount val="5"/>
                <c:pt idx="0">
                  <c:v>77569001.169999972</c:v>
                </c:pt>
                <c:pt idx="1">
                  <c:v>79124128.889999986</c:v>
                </c:pt>
                <c:pt idx="2">
                  <c:v>96554347.389999971</c:v>
                </c:pt>
                <c:pt idx="3">
                  <c:v>103075200</c:v>
                </c:pt>
                <c:pt idx="4">
                  <c:v>105838500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DED-4363-A103-5EDE44C0550D}"/>
            </c:ext>
          </c:extLst>
        </c:ser>
        <c:ser>
          <c:idx val="4"/>
          <c:order val="4"/>
          <c:tx>
            <c:strRef>
              <c:f>Übersicht!$B$27</c:f>
              <c:strCache>
                <c:ptCount val="1"/>
                <c:pt idx="0">
                  <c:v>Gesundheit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6.01743254947719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ED-4363-A103-5EDE44C055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Übersicht!$C$22:$G$22</c:f>
              <c:strCache>
                <c:ptCount val="5"/>
                <c:pt idx="0">
                  <c:v>FRA 2022</c:v>
                </c:pt>
                <c:pt idx="1">
                  <c:v>FRA 2023</c:v>
                </c:pt>
                <c:pt idx="2">
                  <c:v>FRA 2024</c:v>
                </c:pt>
                <c:pt idx="3">
                  <c:v>FVA 2025</c:v>
                </c:pt>
                <c:pt idx="4">
                  <c:v>FVA 2026</c:v>
                </c:pt>
              </c:strCache>
            </c:strRef>
          </c:cat>
          <c:val>
            <c:numRef>
              <c:f>Übersicht!$C$27:$G$27</c:f>
              <c:numCache>
                <c:formatCode>_(* #,##0.00_);_(* \(#,##0.00\);_(* "-"??_);_(@_)</c:formatCode>
                <c:ptCount val="5"/>
                <c:pt idx="0">
                  <c:v>42514976.869999997</c:v>
                </c:pt>
                <c:pt idx="1">
                  <c:v>45096964.409999996</c:v>
                </c:pt>
                <c:pt idx="2">
                  <c:v>49966409.140000008</c:v>
                </c:pt>
                <c:pt idx="3">
                  <c:v>52255000</c:v>
                </c:pt>
                <c:pt idx="4">
                  <c:v>54991000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DED-4363-A103-5EDE44C0550D}"/>
            </c:ext>
          </c:extLst>
        </c:ser>
        <c:ser>
          <c:idx val="5"/>
          <c:order val="5"/>
          <c:tx>
            <c:strRef>
              <c:f>Übersicht!$B$28</c:f>
              <c:strCache>
                <c:ptCount val="1"/>
                <c:pt idx="0">
                  <c:v>Gestellungsbetrieb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8674151614007783E-2"/>
                  <c:y val="-6.01743254947726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DED-4363-A103-5EDE44C0550D}"/>
                </c:ext>
              </c:extLst>
            </c:dLbl>
            <c:dLbl>
              <c:idx val="1"/>
              <c:layout>
                <c:manualLayout>
                  <c:x val="-6.2026960277665355E-2"/>
                  <c:y val="-2.005810849825731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DED-4363-A103-5EDE44C0550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5DED-4363-A103-5EDE44C0550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5DED-4363-A103-5EDE44C0550D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5DED-4363-A103-5EDE44C055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Übersicht!$C$22:$G$22</c:f>
              <c:strCache>
                <c:ptCount val="5"/>
                <c:pt idx="0">
                  <c:v>FRA 2022</c:v>
                </c:pt>
                <c:pt idx="1">
                  <c:v>FRA 2023</c:v>
                </c:pt>
                <c:pt idx="2">
                  <c:v>FRA 2024</c:v>
                </c:pt>
                <c:pt idx="3">
                  <c:v>FVA 2025</c:v>
                </c:pt>
                <c:pt idx="4">
                  <c:v>FVA 2026</c:v>
                </c:pt>
              </c:strCache>
            </c:strRef>
          </c:cat>
          <c:val>
            <c:numRef>
              <c:f>Übersicht!$C$28:$G$28</c:f>
              <c:numCache>
                <c:formatCode>_(* #,##0.00_);_(* \(#,##0.00\);_(* "-"??_);_(@_)</c:formatCode>
                <c:ptCount val="5"/>
                <c:pt idx="0">
                  <c:v>6500000</c:v>
                </c:pt>
                <c:pt idx="1">
                  <c:v>8395000</c:v>
                </c:pt>
                <c:pt idx="2">
                  <c:v>16700000</c:v>
                </c:pt>
                <c:pt idx="3">
                  <c:v>17992000</c:v>
                </c:pt>
                <c:pt idx="4">
                  <c:v>18550000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DED-4363-A103-5EDE44C0550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94465743"/>
        <c:axId val="1194466703"/>
      </c:barChart>
      <c:lineChart>
        <c:grouping val="standard"/>
        <c:varyColors val="0"/>
        <c:ser>
          <c:idx val="6"/>
          <c:order val="6"/>
          <c:tx>
            <c:strRef>
              <c:f>Übersicht!$B$30</c:f>
              <c:strCache>
                <c:ptCount val="1"/>
                <c:pt idx="0">
                  <c:v>Ertragsanteile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Übersicht!$C$22:$G$22</c:f>
              <c:strCache>
                <c:ptCount val="5"/>
                <c:pt idx="0">
                  <c:v>FRA 2022</c:v>
                </c:pt>
                <c:pt idx="1">
                  <c:v>FRA 2023</c:v>
                </c:pt>
                <c:pt idx="2">
                  <c:v>FRA 2024</c:v>
                </c:pt>
                <c:pt idx="3">
                  <c:v>FVA 2025</c:v>
                </c:pt>
                <c:pt idx="4">
                  <c:v>FVA 2026</c:v>
                </c:pt>
              </c:strCache>
            </c:strRef>
          </c:cat>
          <c:val>
            <c:numRef>
              <c:f>Übersicht!$C$30:$G$30</c:f>
              <c:numCache>
                <c:formatCode>_(* #,##0.00_);_(* \(#,##0.00\);_(* "-"??_);_(@_)</c:formatCode>
                <c:ptCount val="5"/>
                <c:pt idx="0">
                  <c:v>245534773.66999999</c:v>
                </c:pt>
                <c:pt idx="1">
                  <c:v>236817791.53</c:v>
                </c:pt>
                <c:pt idx="2">
                  <c:v>243967968.61000001</c:v>
                </c:pt>
                <c:pt idx="3">
                  <c:v>247087582.83000001</c:v>
                </c:pt>
                <c:pt idx="4">
                  <c:v>259378309.41999999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5DED-4363-A103-5EDE44C0550D}"/>
            </c:ext>
          </c:extLst>
        </c:ser>
        <c:ser>
          <c:idx val="7"/>
          <c:order val="7"/>
          <c:tx>
            <c:strRef>
              <c:f>Übersicht!$B$29</c:f>
              <c:strCache>
                <c:ptCount val="1"/>
                <c:pt idx="0">
                  <c:v>Gesamt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Übersicht!$C$29:$G$29</c:f>
              <c:numCache>
                <c:formatCode>_(* #,##0.00_);_(* \(#,##0.00\);_(* "-"??_);_(@_)</c:formatCode>
                <c:ptCount val="5"/>
                <c:pt idx="0">
                  <c:v>249215838.6500001</c:v>
                </c:pt>
                <c:pt idx="1">
                  <c:v>271662285.91000003</c:v>
                </c:pt>
                <c:pt idx="2">
                  <c:v>326879654.00999987</c:v>
                </c:pt>
                <c:pt idx="3">
                  <c:v>352810600</c:v>
                </c:pt>
                <c:pt idx="4">
                  <c:v>354272100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5DED-4363-A103-5EDE44C0550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94465743"/>
        <c:axId val="1194466703"/>
      </c:lineChart>
      <c:catAx>
        <c:axId val="1194465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94466703"/>
        <c:crosses val="autoZero"/>
        <c:auto val="1"/>
        <c:lblAlgn val="ctr"/>
        <c:lblOffset val="100"/>
        <c:noMultiLvlLbl val="0"/>
      </c:catAx>
      <c:valAx>
        <c:axId val="1194466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94465743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7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Personalausgaben (ohne Pensionen) in EUR</a:t>
            </a:r>
            <a:r>
              <a:rPr lang="en-US" b="1" baseline="0"/>
              <a:t>; 2021 - 2026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'AEA  - Personal'!$C$1</c:f>
              <c:strCache>
                <c:ptCount val="1"/>
                <c:pt idx="0">
                  <c:v>Personal</c:v>
                </c:pt>
              </c:strCache>
            </c:strRef>
          </c:tx>
          <c:spPr>
            <a:ln w="317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19050">
                <a:solidFill>
                  <a:srgbClr val="C00000"/>
                </a:solidFill>
              </a:ln>
              <a:effectLst/>
            </c:spPr>
          </c:marker>
          <c:dPt>
            <c:idx val="10"/>
            <c:marker>
              <c:symbol val="circle"/>
              <c:size val="5"/>
              <c:spPr>
                <a:solidFill>
                  <a:srgbClr val="C00000"/>
                </a:solidFill>
                <a:ln w="190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8B0-4A0C-A827-4BA219659ED1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C00000"/>
                </a:solidFill>
                <a:ln w="190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58B0-4A0C-A827-4BA219659ED1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rgbClr val="C00000"/>
                </a:solidFill>
                <a:ln w="190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58B0-4A0C-A827-4BA219659ED1}"/>
              </c:ext>
            </c:extLst>
          </c:dPt>
          <c:dPt>
            <c:idx val="13"/>
            <c:marker>
              <c:symbol val="circle"/>
              <c:size val="5"/>
              <c:spPr>
                <a:solidFill>
                  <a:srgbClr val="C00000"/>
                </a:solidFill>
                <a:ln w="190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rgbClr val="C0000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58B0-4A0C-A827-4BA219659ED1}"/>
              </c:ext>
            </c:extLst>
          </c:dPt>
          <c:dPt>
            <c:idx val="14"/>
            <c:marker>
              <c:symbol val="circle"/>
              <c:size val="5"/>
              <c:spPr>
                <a:solidFill>
                  <a:srgbClr val="C00000"/>
                </a:solidFill>
                <a:ln w="1905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rgbClr val="C00000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58B0-4A0C-A827-4BA219659ED1}"/>
              </c:ext>
            </c:extLst>
          </c:dPt>
          <c:dLbls>
            <c:dLbl>
              <c:idx val="9"/>
              <c:layout>
                <c:manualLayout>
                  <c:x val="-1.1078971513767214E-2"/>
                  <c:y val="-7.00616598155760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FF6-48DD-A72E-145E24C633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'AEA  - Personal'!$A$2:$A$16</c:f>
              <c:numCache>
                <c:formatCode>General</c:formatCode>
                <c:ptCount val="1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</c:numCache>
            </c:numRef>
          </c:xVal>
          <c:yVal>
            <c:numRef>
              <c:f>'AEA  - Personal'!$C$2:$C$16</c:f>
              <c:numCache>
                <c:formatCode>#,##0.00</c:formatCode>
                <c:ptCount val="15"/>
                <c:pt idx="0">
                  <c:v>66872627.049999997</c:v>
                </c:pt>
                <c:pt idx="1">
                  <c:v>68508855.469999999</c:v>
                </c:pt>
                <c:pt idx="2">
                  <c:v>69969260.140000001</c:v>
                </c:pt>
                <c:pt idx="3">
                  <c:v>72138771.939999998</c:v>
                </c:pt>
                <c:pt idx="4">
                  <c:v>74729504.519999996</c:v>
                </c:pt>
                <c:pt idx="5">
                  <c:v>82017283.849999994</c:v>
                </c:pt>
                <c:pt idx="6">
                  <c:v>81499219.650000006</c:v>
                </c:pt>
                <c:pt idx="7">
                  <c:v>87054499.230000004</c:v>
                </c:pt>
                <c:pt idx="8">
                  <c:v>93590116.190000042</c:v>
                </c:pt>
                <c:pt idx="9">
                  <c:v>99846578.019999996</c:v>
                </c:pt>
                <c:pt idx="10">
                  <c:v>104536983.34999999</c:v>
                </c:pt>
                <c:pt idx="11">
                  <c:v>115897563.59</c:v>
                </c:pt>
                <c:pt idx="12">
                  <c:v>129570641.45</c:v>
                </c:pt>
                <c:pt idx="13">
                  <c:v>140000000</c:v>
                </c:pt>
                <c:pt idx="14">
                  <c:v>142768800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58B0-4A0C-A827-4BA219659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9519616"/>
        <c:axId val="799517648"/>
      </c:scatterChart>
      <c:valAx>
        <c:axId val="799519616"/>
        <c:scaling>
          <c:orientation val="minMax"/>
          <c:max val="2026"/>
          <c:min val="202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9517648"/>
        <c:crosses val="autoZero"/>
        <c:crossBetween val="midCat"/>
        <c:majorUnit val="1"/>
      </c:valAx>
      <c:valAx>
        <c:axId val="799517648"/>
        <c:scaling>
          <c:orientation val="minMax"/>
          <c:min val="8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95196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D0E-4BF0-AAB1-973E0BFE728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D0E-4BF0-AAB1-973E0BFE728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D0E-4BF0-AAB1-973E0BFE728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D0E-4BF0-AAB1-973E0BFE728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D0E-4BF0-AAB1-973E0BFE7285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D0E-4BF0-AAB1-973E0BFE7285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D0E-4BF0-AAB1-973E0BFE7285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D0E-4BF0-AAB1-973E0BFE7285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1D0E-4BF0-AAB1-973E0BFE7285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1D0E-4BF0-AAB1-973E0BFE7285}"/>
              </c:ext>
            </c:extLst>
          </c:dPt>
          <c:dLbls>
            <c:dLbl>
              <c:idx val="8"/>
              <c:layout>
                <c:manualLayout>
                  <c:x val="-3.9988286895492046E-2"/>
                  <c:y val="5.4267683252779298E-3"/>
                </c:manualLayout>
              </c:layout>
              <c:tx>
                <c:rich>
                  <a:bodyPr/>
                  <a:lstStyle/>
                  <a:p>
                    <a:fld id="{9E4685C7-5643-43B8-8291-164E49F4DC28}" type="CATEGORYNAME">
                      <a:rPr lang="en-US"/>
                      <a:pPr/>
                      <a:t>[RUBRIKENNAME]</a:t>
                    </a:fld>
                    <a:r>
                      <a:rPr lang="en-US" baseline="0" dirty="0"/>
                      <a:t>;</a:t>
                    </a:r>
                    <a:br>
                      <a:rPr lang="en-US" baseline="0" dirty="0"/>
                    </a:br>
                    <a:fld id="{EE99959F-DDEC-4936-8BB6-9F966F229E73}" type="VALUE">
                      <a:rPr lang="en-US" baseline="0" smtClean="0"/>
                      <a:pPr/>
                      <a:t>[WERT]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1D0E-4BF0-AAB1-973E0BFE7285}"/>
                </c:ext>
              </c:extLst>
            </c:dLbl>
            <c:dLbl>
              <c:idx val="9"/>
              <c:layout>
                <c:manualLayout>
                  <c:x val="-6.1092510344442323E-17"/>
                  <c:y val="-2.984722578902861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D0E-4BF0-AAB1-973E0BFE728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Willi!$A$55:$A$64</c:f>
              <c:strCache>
                <c:ptCount val="10"/>
                <c:pt idx="0">
                  <c:v>Gesundheit</c:v>
                </c:pt>
                <c:pt idx="1">
                  <c:v>Soziales</c:v>
                </c:pt>
                <c:pt idx="2">
                  <c:v>ISD - Stadtteilarbeit und Jugendzentren</c:v>
                </c:pt>
                <c:pt idx="3">
                  <c:v>Kultur</c:v>
                </c:pt>
                <c:pt idx="4">
                  <c:v>Schule und Bildung</c:v>
                </c:pt>
                <c:pt idx="5">
                  <c:v>Kinder, Jugend und Generationen</c:v>
                </c:pt>
                <c:pt idx="6">
                  <c:v>Integration</c:v>
                </c:pt>
                <c:pt idx="7">
                  <c:v>Sport</c:v>
                </c:pt>
                <c:pt idx="8">
                  <c:v>Wirtschaft und Tourismus</c:v>
                </c:pt>
                <c:pt idx="9">
                  <c:v>Sonstige</c:v>
                </c:pt>
              </c:strCache>
            </c:strRef>
          </c:cat>
          <c:val>
            <c:numRef>
              <c:f>Willi!$B$55:$B$64</c:f>
              <c:numCache>
                <c:formatCode>"€"\ #,##0.00</c:formatCode>
                <c:ptCount val="10"/>
                <c:pt idx="0">
                  <c:v>1001800</c:v>
                </c:pt>
                <c:pt idx="1">
                  <c:v>3811500</c:v>
                </c:pt>
                <c:pt idx="2">
                  <c:v>3450000</c:v>
                </c:pt>
                <c:pt idx="3">
                  <c:v>4200700</c:v>
                </c:pt>
                <c:pt idx="4">
                  <c:v>508800</c:v>
                </c:pt>
                <c:pt idx="5">
                  <c:v>6135300</c:v>
                </c:pt>
                <c:pt idx="6">
                  <c:v>254600</c:v>
                </c:pt>
                <c:pt idx="7">
                  <c:v>4415000</c:v>
                </c:pt>
                <c:pt idx="8">
                  <c:v>634400</c:v>
                </c:pt>
                <c:pt idx="9">
                  <c:v>2084000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D0E-4BF0-AAB1-973E0BFE7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92536541943604"/>
          <c:y val="4.4105173876166241E-2"/>
          <c:w val="0.87325365215330275"/>
          <c:h val="0.73182878857700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Übersicht!$A$7</c:f>
              <c:strCache>
                <c:ptCount val="1"/>
                <c:pt idx="0">
                  <c:v>SO 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Übersicht!$B$6:$C$6</c:f>
              <c:strCache>
                <c:ptCount val="2"/>
                <c:pt idx="0">
                  <c:v>VA 2026
</c:v>
                </c:pt>
                <c:pt idx="1">
                  <c:v>VA 2025
inkl. NTK</c:v>
                </c:pt>
              </c:strCache>
            </c:strRef>
          </c:cat>
          <c:val>
            <c:numRef>
              <c:f>Übersicht!$B$7:$C$7</c:f>
              <c:numCache>
                <c:formatCode>#,##0.00</c:formatCode>
                <c:ptCount val="2"/>
                <c:pt idx="0">
                  <c:v>5856700</c:v>
                </c:pt>
                <c:pt idx="1">
                  <c:v>6230200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8D-4B4C-BF6E-8E46EE1E5198}"/>
            </c:ext>
          </c:extLst>
        </c:ser>
        <c:ser>
          <c:idx val="1"/>
          <c:order val="1"/>
          <c:tx>
            <c:strRef>
              <c:f>Übersicht!$A$8</c:f>
              <c:strCache>
                <c:ptCount val="1"/>
                <c:pt idx="0">
                  <c:v>SU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989466530750624E-3"/>
                  <c:y val="-0.2880259633631382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/>
                      <a:t>26,5 Mio.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C8D-4B4C-BF6E-8E46EE1E5198}"/>
                </c:ext>
              </c:extLst>
            </c:dLbl>
            <c:dLbl>
              <c:idx val="1"/>
              <c:layout>
                <c:manualLayout>
                  <c:x val="0"/>
                  <c:y val="-0.291262210142499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/>
                      <a:t>27,1</a:t>
                    </a:r>
                    <a:r>
                      <a:rPr lang="en-US" sz="1400" b="1" baseline="0"/>
                      <a:t> Mio.</a:t>
                    </a:r>
                    <a:endParaRPr lang="en-US" sz="1400" b="1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C8D-4B4C-BF6E-8E46EE1E51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Übersicht!$B$6:$C$6</c:f>
              <c:strCache>
                <c:ptCount val="2"/>
                <c:pt idx="0">
                  <c:v>VA 2026
</c:v>
                </c:pt>
                <c:pt idx="1">
                  <c:v>VA 2025
inkl. NTK</c:v>
                </c:pt>
              </c:strCache>
            </c:strRef>
          </c:cat>
          <c:val>
            <c:numRef>
              <c:f>Übersicht!$B$8:$C$8</c:f>
              <c:numCache>
                <c:formatCode>#,##0.00</c:formatCode>
                <c:ptCount val="2"/>
                <c:pt idx="0">
                  <c:v>20639400</c:v>
                </c:pt>
                <c:pt idx="1">
                  <c:v>20894400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8D-4B4C-BF6E-8E46EE1E51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5410192"/>
        <c:axId val="745414456"/>
      </c:barChart>
      <c:catAx>
        <c:axId val="74541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45414456"/>
        <c:crosses val="autoZero"/>
        <c:auto val="1"/>
        <c:lblAlgn val="ctr"/>
        <c:lblOffset val="100"/>
        <c:noMultiLvlLbl val="0"/>
      </c:catAx>
      <c:valAx>
        <c:axId val="745414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4541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u="none" strike="noStrike" kern="1200" cap="none" spc="0" baseline="0" dirty="0" err="1">
                <a:solidFill>
                  <a:srgbClr val="262626"/>
                </a:solidFill>
                <a:latin typeface="+mj-lt"/>
                <a:ea typeface="Geneva" charset="-128"/>
                <a:cs typeface="Geneva" charset="0"/>
              </a:rPr>
              <a:t>Subventionen</a:t>
            </a:r>
            <a:r>
              <a:rPr lang="en-US" sz="2400" b="1" i="0" u="none" strike="noStrike" kern="1200" cap="none" spc="0" baseline="0" dirty="0">
                <a:solidFill>
                  <a:srgbClr val="262626"/>
                </a:solidFill>
                <a:latin typeface="+mj-lt"/>
                <a:ea typeface="Geneva" charset="-128"/>
                <a:cs typeface="Geneva" charset="0"/>
              </a:rPr>
              <a:t> in EUR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1077327"/>
        <c:axId val="1491090287"/>
      </c:barChart>
      <c:catAx>
        <c:axId val="1491077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91090287"/>
        <c:crosses val="autoZero"/>
        <c:auto val="1"/>
        <c:lblAlgn val="ctr"/>
        <c:lblOffset val="100"/>
        <c:noMultiLvlLbl val="0"/>
      </c:catAx>
      <c:valAx>
        <c:axId val="1491090287"/>
        <c:scaling>
          <c:orientation val="minMax"/>
          <c:max val="5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91077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1077327"/>
        <c:axId val="1491090287"/>
      </c:barChart>
      <c:catAx>
        <c:axId val="1491077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91090287"/>
        <c:crosses val="autoZero"/>
        <c:auto val="1"/>
        <c:lblAlgn val="ctr"/>
        <c:lblOffset val="100"/>
        <c:noMultiLvlLbl val="0"/>
      </c:catAx>
      <c:valAx>
        <c:axId val="1491090287"/>
        <c:scaling>
          <c:orientation val="minMax"/>
          <c:max val="5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91077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 sz="1600" b="1"/>
              <a:t>Beitragsleistung</a:t>
            </a:r>
            <a:r>
              <a:rPr lang="de-AT" sz="1600" b="1" baseline="0"/>
              <a:t> 2025 - Innsbruck/Tiroler Gemeinden</a:t>
            </a:r>
            <a:endParaRPr lang="de-AT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AT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291099330888959"/>
          <c:y val="0.92133155120764831"/>
          <c:w val="0.40827380075184533"/>
          <c:h val="7.86684487923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0.23435</cdr:x>
      <cdr:y>0.07039</cdr:y>
    </cdr:from>
    <cdr:to>
      <cdr:x>0.37238</cdr:x>
      <cdr:y>0.28203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1BC07280-59EB-02AB-9CA1-9A210FDBE01F}"/>
            </a:ext>
          </a:extLst>
        </cdr:cNvPr>
        <cdr:cNvSpPr txBox="1"/>
      </cdr:nvSpPr>
      <cdr:spPr>
        <a:xfrm xmlns:a="http://schemas.openxmlformats.org/drawingml/2006/main">
          <a:off x="1552452" y="3041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e-AT" sz="1100" kern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 eaLnBrk="1" hangingPunct="1">
              <a:defRPr sz="13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 eaLnBrk="1" hangingPunct="1">
              <a:defRPr sz="1300"/>
            </a:lvl1pPr>
          </a:lstStyle>
          <a:p>
            <a:pPr>
              <a:defRPr/>
            </a:pPr>
            <a:fld id="{81A3C9E7-EFF6-431F-9BA4-50F28D996164}" type="datetime1">
              <a:rPr lang="de-DE"/>
              <a:pPr>
                <a:defRPr/>
              </a:pPr>
              <a:t>05.12.2025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6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 eaLnBrk="1" hangingPunct="1">
              <a:defRPr sz="13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28586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 eaLnBrk="1" hangingPunct="1">
              <a:defRPr sz="1300"/>
            </a:lvl1pPr>
          </a:lstStyle>
          <a:p>
            <a:pPr>
              <a:defRPr/>
            </a:pPr>
            <a:fld id="{FF9EF12D-EE2A-4E77-A4F6-836E3D193D1D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6332"/>
          </a:xfrm>
          <a:prstGeom prst="rect">
            <a:avLst/>
          </a:prstGeom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pitchFamily="34" charset="0"/>
                <a:ea typeface="Geneva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6332"/>
          </a:xfrm>
          <a:prstGeom prst="rect">
            <a:avLst/>
          </a:prstGeom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itchFamily="34" charset="0"/>
                <a:ea typeface="Geneva" charset="0"/>
              </a:defRPr>
            </a:lvl1pPr>
          </a:lstStyle>
          <a:p>
            <a:pPr>
              <a:defRPr/>
            </a:pPr>
            <a:fld id="{D3CD1B00-F3B1-45E2-8993-602779CE02A7}" type="datetime1">
              <a:rPr lang="de-DE" altLang="de-DE"/>
              <a:pPr>
                <a:defRPr/>
              </a:pPr>
              <a:t>05.12.2025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5562" tIns="47781" rIns="95562" bIns="4778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altLang="de-DE" noProof="0"/>
              <a:t>Mastertextformat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pitchFamily="34" charset="0"/>
                <a:ea typeface="Geneva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48CD38-C172-44E3-9544-53A1A9E97AE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>
              <a:ea typeface="Geneva" charset="0"/>
              <a:cs typeface="Geneva" charset="0"/>
            </a:endParaRPr>
          </a:p>
        </p:txBody>
      </p:sp>
      <p:sp>
        <p:nvSpPr>
          <p:cNvPr id="880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1pPr>
            <a:lvl2pPr marL="776435" indent="-298629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2pPr>
            <a:lvl3pPr marL="1194517" indent="-23890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3pPr>
            <a:lvl4pPr marL="1672324" indent="-23890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4pPr>
            <a:lvl5pPr marL="2150130" indent="-23890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5pPr>
            <a:lvl6pPr marL="2627937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6pPr>
            <a:lvl7pPr marL="3105743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7pPr>
            <a:lvl8pPr marL="3583550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8pPr>
            <a:lvl9pPr marL="4061356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9pPr>
          </a:lstStyle>
          <a:p>
            <a:fld id="{9B566F1B-DBD1-4D4C-BBFC-FB58CA3B06BD}" type="slidenum">
              <a:rPr lang="de-DE" altLang="de-DE" smtClean="0">
                <a:latin typeface="Calibri" panose="020F0502020204030204" pitchFamily="34" charset="0"/>
              </a:rPr>
              <a:pPr/>
              <a:t>1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70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6D62E-A9BA-D99E-3CD5-1C3E951D5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D0C1DC-B8A1-F731-A060-FBD2565CC4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93AF170-0D91-B965-C621-1EE549A0D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AC0C96-60B5-497F-91E3-62339B2126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48CD38-C172-44E3-9544-53A1A9E97AE7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35498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8CD38-C172-44E3-9544-53A1A9E97AE7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82823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8CD38-C172-44E3-9544-53A1A9E97AE7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47393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8CD38-C172-44E3-9544-53A1A9E97AE7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54405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>
              <a:ea typeface="Geneva" charset="0"/>
              <a:cs typeface="Geneva" charset="0"/>
            </a:endParaRPr>
          </a:p>
        </p:txBody>
      </p:sp>
      <p:sp>
        <p:nvSpPr>
          <p:cNvPr id="10854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1pPr>
            <a:lvl2pPr marL="776435" indent="-298629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2pPr>
            <a:lvl3pPr marL="1194517" indent="-23890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3pPr>
            <a:lvl4pPr marL="1672324" indent="-23890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4pPr>
            <a:lvl5pPr marL="2150130" indent="-23890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5pPr>
            <a:lvl6pPr marL="2627937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6pPr>
            <a:lvl7pPr marL="3105743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7pPr>
            <a:lvl8pPr marL="3583550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8pPr>
            <a:lvl9pPr marL="4061356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9pPr>
          </a:lstStyle>
          <a:p>
            <a:fld id="{326DAFAE-D907-43E5-802F-2C71E9297D4E}" type="slidenum">
              <a:rPr lang="de-DE" altLang="de-DE" smtClean="0">
                <a:latin typeface="Calibri" panose="020F0502020204030204" pitchFamily="34" charset="0"/>
              </a:rPr>
              <a:pPr/>
              <a:t>14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dirty="0">
              <a:ea typeface="Geneva" charset="0"/>
              <a:cs typeface="Geneva" charset="0"/>
            </a:endParaRPr>
          </a:p>
        </p:txBody>
      </p:sp>
      <p:sp>
        <p:nvSpPr>
          <p:cNvPr id="921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1pPr>
            <a:lvl2pPr marL="776435" indent="-298629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2pPr>
            <a:lvl3pPr marL="1194517" indent="-23890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3pPr>
            <a:lvl4pPr marL="1672324" indent="-23890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4pPr>
            <a:lvl5pPr marL="2150130" indent="-23890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5pPr>
            <a:lvl6pPr marL="2627937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6pPr>
            <a:lvl7pPr marL="3105743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7pPr>
            <a:lvl8pPr marL="3583550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8pPr>
            <a:lvl9pPr marL="4061356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9pPr>
          </a:lstStyle>
          <a:p>
            <a:fld id="{40919B29-C3FB-471E-8C59-B1691C40201A}" type="slidenum">
              <a:rPr lang="de-DE" altLang="de-DE" smtClean="0">
                <a:latin typeface="Calibri" panose="020F0502020204030204" pitchFamily="34" charset="0"/>
              </a:rPr>
              <a:pPr/>
              <a:t>2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740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dirty="0">
              <a:ea typeface="Geneva" charset="0"/>
              <a:cs typeface="Geneva" charset="0"/>
            </a:endParaRPr>
          </a:p>
        </p:txBody>
      </p:sp>
      <p:sp>
        <p:nvSpPr>
          <p:cNvPr id="921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1pPr>
            <a:lvl2pPr marL="776435" indent="-298629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2pPr>
            <a:lvl3pPr marL="1194517" indent="-23890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3pPr>
            <a:lvl4pPr marL="1672324" indent="-23890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4pPr>
            <a:lvl5pPr marL="2150130" indent="-23890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5pPr>
            <a:lvl6pPr marL="2627937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6pPr>
            <a:lvl7pPr marL="3105743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7pPr>
            <a:lvl8pPr marL="3583550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8pPr>
            <a:lvl9pPr marL="4061356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919B29-C3FB-471E-8C59-B1691C40201A}" type="slidenum">
              <a:rPr kumimoji="0" lang="de-DE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alt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31116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04088-740E-8558-44D5-CB1EE4A69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lienbildplatzhalter 1">
            <a:extLst>
              <a:ext uri="{FF2B5EF4-FFF2-40B4-BE49-F238E27FC236}">
                <a16:creationId xmlns:a16="http://schemas.microsoft.com/office/drawing/2014/main" id="{CB5D38AE-39A5-0DF1-49E6-F06ED3DF4E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izenplatzhalter 2">
            <a:extLst>
              <a:ext uri="{FF2B5EF4-FFF2-40B4-BE49-F238E27FC236}">
                <a16:creationId xmlns:a16="http://schemas.microsoft.com/office/drawing/2014/main" id="{10EB201C-4349-1EE8-2A3A-FD61985BF1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dirty="0">
              <a:ea typeface="Geneva" charset="0"/>
              <a:cs typeface="Geneva" charset="0"/>
            </a:endParaRPr>
          </a:p>
        </p:txBody>
      </p:sp>
      <p:sp>
        <p:nvSpPr>
          <p:cNvPr id="92164" name="Foliennummernplatzhalter 3">
            <a:extLst>
              <a:ext uri="{FF2B5EF4-FFF2-40B4-BE49-F238E27FC236}">
                <a16:creationId xmlns:a16="http://schemas.microsoft.com/office/drawing/2014/main" id="{0E504E31-DD7A-FDF5-3C80-4B67078A5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1pPr>
            <a:lvl2pPr marL="776435" indent="-298629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2pPr>
            <a:lvl3pPr marL="1194517" indent="-23890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3pPr>
            <a:lvl4pPr marL="1672324" indent="-23890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4pPr>
            <a:lvl5pPr marL="2150130" indent="-23890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5pPr>
            <a:lvl6pPr marL="2627937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6pPr>
            <a:lvl7pPr marL="3105743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7pPr>
            <a:lvl8pPr marL="3583550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8pPr>
            <a:lvl9pPr marL="4061356" indent="-238904" defTabSz="4778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919B29-C3FB-471E-8C59-B1691C40201A}" type="slidenum">
              <a:rPr kumimoji="0" lang="de-DE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altLang="de-D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6151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28455-EF71-EA30-AFDD-76D7D10ED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lienbildplatzhalter 1">
            <a:extLst>
              <a:ext uri="{FF2B5EF4-FFF2-40B4-BE49-F238E27FC236}">
                <a16:creationId xmlns:a16="http://schemas.microsoft.com/office/drawing/2014/main" id="{5C07BB6C-76C6-BF36-173A-CC4D8E971B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izenplatzhalter 2">
            <a:extLst>
              <a:ext uri="{FF2B5EF4-FFF2-40B4-BE49-F238E27FC236}">
                <a16:creationId xmlns:a16="http://schemas.microsoft.com/office/drawing/2014/main" id="{F4F11D85-F0FD-F1B4-9270-7A24C75303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>
              <a:ea typeface="Geneva" charset="0"/>
              <a:cs typeface="Geneva" charset="0"/>
            </a:endParaRPr>
          </a:p>
        </p:txBody>
      </p:sp>
      <p:sp>
        <p:nvSpPr>
          <p:cNvPr id="92164" name="Foliennummernplatzhalter 3">
            <a:extLst>
              <a:ext uri="{FF2B5EF4-FFF2-40B4-BE49-F238E27FC236}">
                <a16:creationId xmlns:a16="http://schemas.microsoft.com/office/drawing/2014/main" id="{E7B66917-DE6C-A71E-8F01-BE2EC2D6D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5pPr>
            <a:lvl6pPr marL="2723815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6pPr>
            <a:lvl7pPr marL="3219054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7pPr>
            <a:lvl8pPr marL="3714293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8pPr>
            <a:lvl9pPr marL="4209532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919B29-C3FB-471E-8C59-B1691C40201A}" type="slidenum">
              <a:rPr kumimoji="0" lang="de-DE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alt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9572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>
              <a:ea typeface="Geneva" charset="0"/>
              <a:cs typeface="Geneva" charset="0"/>
            </a:endParaRPr>
          </a:p>
        </p:txBody>
      </p:sp>
      <p:sp>
        <p:nvSpPr>
          <p:cNvPr id="921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5pPr>
            <a:lvl6pPr marL="2723815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6pPr>
            <a:lvl7pPr marL="3219054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7pPr>
            <a:lvl8pPr marL="3714293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8pPr>
            <a:lvl9pPr marL="4209532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919B29-C3FB-471E-8C59-B1691C40201A}" type="slidenum">
              <a:rPr kumimoji="0" lang="de-DE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alt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0826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>
              <a:ea typeface="Geneva" charset="0"/>
              <a:cs typeface="Geneva" charset="0"/>
            </a:endParaRPr>
          </a:p>
        </p:txBody>
      </p:sp>
      <p:sp>
        <p:nvSpPr>
          <p:cNvPr id="921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5pPr>
            <a:lvl6pPr marL="2723815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6pPr>
            <a:lvl7pPr marL="3219054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7pPr>
            <a:lvl8pPr marL="3714293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8pPr>
            <a:lvl9pPr marL="4209532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919B29-C3FB-471E-8C59-B1691C40201A}" type="slidenum">
              <a:rPr kumimoji="0" lang="de-DE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alt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62245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Gesundheit: 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Geneva" charset="-128"/>
                <a:cs typeface="Geneva" charset="-128"/>
              </a:rPr>
              <a:t>inkl. RK/Johanniter</a:t>
            </a:r>
          </a:p>
          <a:p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Geneva" charset="-128"/>
              </a:rPr>
              <a:t>Sonstige: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Geneva" charset="-128"/>
                <a:cs typeface="Geneva" charset="-128"/>
              </a:rPr>
              <a:t>Alpenzoo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Geneva" charset="-128"/>
                <a:cs typeface="Geneva" charset="-128"/>
              </a:rPr>
              <a:t>/Tierheim/Altenheime/Kettenbrücke/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Geneva" charset="-128"/>
                <a:cs typeface="Geneva" charset="-128"/>
              </a:rPr>
              <a:t>Wald+Natur</a:t>
            </a:r>
            <a:r>
              <a:rPr lang="de-AT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48CD38-C172-44E3-9544-53A1A9E97AE7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2746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C1086-8855-434B-28D2-0DFE96209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lienbildplatzhalter 1">
            <a:extLst>
              <a:ext uri="{FF2B5EF4-FFF2-40B4-BE49-F238E27FC236}">
                <a16:creationId xmlns:a16="http://schemas.microsoft.com/office/drawing/2014/main" id="{A810B99B-C1AE-FD45-6C1A-AE627684AE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izenplatzhalter 2">
            <a:extLst>
              <a:ext uri="{FF2B5EF4-FFF2-40B4-BE49-F238E27FC236}">
                <a16:creationId xmlns:a16="http://schemas.microsoft.com/office/drawing/2014/main" id="{712339D5-39E3-57D3-639A-9F2BD901A3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dirty="0">
              <a:ea typeface="Geneva" charset="0"/>
              <a:cs typeface="Geneva" charset="0"/>
            </a:endParaRPr>
          </a:p>
        </p:txBody>
      </p:sp>
      <p:sp>
        <p:nvSpPr>
          <p:cNvPr id="92164" name="Foliennummernplatzhalter 3">
            <a:extLst>
              <a:ext uri="{FF2B5EF4-FFF2-40B4-BE49-F238E27FC236}">
                <a16:creationId xmlns:a16="http://schemas.microsoft.com/office/drawing/2014/main" id="{F4A0B690-3AD0-A3DC-E217-0290360660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5pPr>
            <a:lvl6pPr marL="2723815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6pPr>
            <a:lvl7pPr marL="3219054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7pPr>
            <a:lvl8pPr marL="3714293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8pPr>
            <a:lvl9pPr marL="4209532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Geneva" charset="0"/>
              </a:defRPr>
            </a:lvl9pPr>
          </a:lstStyle>
          <a:p>
            <a:fld id="{40919B29-C3FB-471E-8C59-B1691C40201A}" type="slidenum">
              <a:rPr lang="de-DE" altLang="de-DE" smtClean="0">
                <a:latin typeface="Calibri" panose="020F0502020204030204" pitchFamily="34" charset="0"/>
              </a:rPr>
              <a:pPr/>
              <a:t>9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259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81200"/>
            <a:ext cx="7772400" cy="609600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rgbClr val="00A3B4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2971800"/>
            <a:ext cx="7772400" cy="804862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0"/>
          </p:nvPr>
        </p:nvSpPr>
        <p:spPr>
          <a:xfrm>
            <a:off x="838200" y="2438400"/>
            <a:ext cx="7772400" cy="804862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55257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Abschnittsüber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81200"/>
            <a:ext cx="7772400" cy="609600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rgbClr val="E6418D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2971800"/>
            <a:ext cx="7772400" cy="804862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0"/>
          </p:nvPr>
        </p:nvSpPr>
        <p:spPr>
          <a:xfrm>
            <a:off x="838200" y="2438400"/>
            <a:ext cx="7772400" cy="804862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87173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2"/>
          </p:nvPr>
        </p:nvSpPr>
        <p:spPr>
          <a:xfrm>
            <a:off x="48768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715300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ChangeArrowheads="1"/>
          </p:cNvSpPr>
          <p:nvPr userDrawn="1"/>
        </p:nvSpPr>
        <p:spPr bwMode="auto">
          <a:xfrm>
            <a:off x="838200" y="36576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50292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22860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69567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40386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153925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7" name="Rechteck 16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21" name="Rechteck 20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9" name="Bildplatzhalter 2"/>
          <p:cNvSpPr>
            <a:spLocks noGrp="1"/>
          </p:cNvSpPr>
          <p:nvPr>
            <p:ph type="pic" idx="18"/>
          </p:nvPr>
        </p:nvSpPr>
        <p:spPr>
          <a:xfrm>
            <a:off x="5943600" y="3657600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0" name="Bildplatzhalter 2"/>
          <p:cNvSpPr>
            <a:spLocks noGrp="1"/>
          </p:cNvSpPr>
          <p:nvPr>
            <p:ph type="pic" idx="19"/>
          </p:nvPr>
        </p:nvSpPr>
        <p:spPr>
          <a:xfrm>
            <a:off x="5943600" y="50291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20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205786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38100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4800599" y="2286000"/>
            <a:ext cx="3810001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423511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8381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5" name="Bildplatzhalter 2"/>
          <p:cNvSpPr>
            <a:spLocks noGrp="1"/>
          </p:cNvSpPr>
          <p:nvPr>
            <p:ph type="pic" idx="21"/>
          </p:nvPr>
        </p:nvSpPr>
        <p:spPr>
          <a:xfrm>
            <a:off x="48005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7" name="Textplatzhalter 2"/>
          <p:cNvSpPr>
            <a:spLocks noGrp="1"/>
          </p:cNvSpPr>
          <p:nvPr>
            <p:ph type="body" idx="22"/>
          </p:nvPr>
        </p:nvSpPr>
        <p:spPr>
          <a:xfrm>
            <a:off x="838200" y="2286000"/>
            <a:ext cx="7772400" cy="12954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921288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2286000"/>
            <a:ext cx="7696200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764507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3048000"/>
            <a:ext cx="7696200" cy="3276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>
          <a:xfrm>
            <a:off x="838200" y="2133600"/>
            <a:ext cx="7772400" cy="7620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519528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Abschnittsüber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81200"/>
            <a:ext cx="7772400" cy="609600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rgbClr val="894B94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2971800"/>
            <a:ext cx="7772400" cy="804862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0"/>
          </p:nvPr>
        </p:nvSpPr>
        <p:spPr>
          <a:xfrm>
            <a:off x="838200" y="2438400"/>
            <a:ext cx="7772400" cy="804862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4132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2"/>
          </p:nvPr>
        </p:nvSpPr>
        <p:spPr>
          <a:xfrm>
            <a:off x="48768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425364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2"/>
          </p:nvPr>
        </p:nvSpPr>
        <p:spPr>
          <a:xfrm>
            <a:off x="48768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889698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ChangeArrowheads="1"/>
          </p:cNvSpPr>
          <p:nvPr userDrawn="1"/>
        </p:nvSpPr>
        <p:spPr bwMode="auto">
          <a:xfrm>
            <a:off x="838200" y="36576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50292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22860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4135542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40386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3201194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7" name="Rechteck 16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21" name="Rechteck 20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9" name="Bildplatzhalter 2"/>
          <p:cNvSpPr>
            <a:spLocks noGrp="1"/>
          </p:cNvSpPr>
          <p:nvPr>
            <p:ph type="pic" idx="18"/>
          </p:nvPr>
        </p:nvSpPr>
        <p:spPr>
          <a:xfrm>
            <a:off x="5943600" y="3657600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0" name="Bildplatzhalter 2"/>
          <p:cNvSpPr>
            <a:spLocks noGrp="1"/>
          </p:cNvSpPr>
          <p:nvPr>
            <p:ph type="pic" idx="19"/>
          </p:nvPr>
        </p:nvSpPr>
        <p:spPr>
          <a:xfrm>
            <a:off x="5943600" y="50291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20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553114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38100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4800599" y="2286000"/>
            <a:ext cx="3810001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22905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8381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5" name="Bildplatzhalter 2"/>
          <p:cNvSpPr>
            <a:spLocks noGrp="1"/>
          </p:cNvSpPr>
          <p:nvPr>
            <p:ph type="pic" idx="21"/>
          </p:nvPr>
        </p:nvSpPr>
        <p:spPr>
          <a:xfrm>
            <a:off x="48005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7" name="Textplatzhalter 2"/>
          <p:cNvSpPr>
            <a:spLocks noGrp="1"/>
          </p:cNvSpPr>
          <p:nvPr>
            <p:ph type="body" idx="22"/>
          </p:nvPr>
        </p:nvSpPr>
        <p:spPr>
          <a:xfrm>
            <a:off x="838200" y="2286000"/>
            <a:ext cx="7772400" cy="12954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344391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2286000"/>
            <a:ext cx="7696200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902664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3048000"/>
            <a:ext cx="7696200" cy="3276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>
          <a:xfrm>
            <a:off x="838200" y="2133600"/>
            <a:ext cx="7772400" cy="7620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529898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Abschnittsüber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81200"/>
            <a:ext cx="7772400" cy="609600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rgbClr val="F6A800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2971800"/>
            <a:ext cx="7772400" cy="804862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0"/>
          </p:nvPr>
        </p:nvSpPr>
        <p:spPr>
          <a:xfrm>
            <a:off x="838200" y="2438400"/>
            <a:ext cx="7772400" cy="804862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5246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2"/>
          </p:nvPr>
        </p:nvSpPr>
        <p:spPr>
          <a:xfrm>
            <a:off x="48768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943810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ChangeArrowheads="1"/>
          </p:cNvSpPr>
          <p:nvPr userDrawn="1"/>
        </p:nvSpPr>
        <p:spPr bwMode="auto">
          <a:xfrm>
            <a:off x="838200" y="36576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50292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22860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252203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ChangeArrowheads="1"/>
          </p:cNvSpPr>
          <p:nvPr userDrawn="1"/>
        </p:nvSpPr>
        <p:spPr bwMode="auto">
          <a:xfrm>
            <a:off x="838200" y="36576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50292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22860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093374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40386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4266372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7" name="Rechteck 16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21" name="Rechteck 20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9" name="Bildplatzhalter 2"/>
          <p:cNvSpPr>
            <a:spLocks noGrp="1"/>
          </p:cNvSpPr>
          <p:nvPr>
            <p:ph type="pic" idx="18"/>
          </p:nvPr>
        </p:nvSpPr>
        <p:spPr>
          <a:xfrm>
            <a:off x="5943600" y="3657600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0" name="Bildplatzhalter 2"/>
          <p:cNvSpPr>
            <a:spLocks noGrp="1"/>
          </p:cNvSpPr>
          <p:nvPr>
            <p:ph type="pic" idx="19"/>
          </p:nvPr>
        </p:nvSpPr>
        <p:spPr>
          <a:xfrm>
            <a:off x="5943600" y="50291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20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5253646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38100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4800599" y="2286000"/>
            <a:ext cx="3810001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466765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8381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5" name="Bildplatzhalter 2"/>
          <p:cNvSpPr>
            <a:spLocks noGrp="1"/>
          </p:cNvSpPr>
          <p:nvPr>
            <p:ph type="pic" idx="21"/>
          </p:nvPr>
        </p:nvSpPr>
        <p:spPr>
          <a:xfrm>
            <a:off x="48005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7" name="Textplatzhalter 2"/>
          <p:cNvSpPr>
            <a:spLocks noGrp="1"/>
          </p:cNvSpPr>
          <p:nvPr>
            <p:ph type="body" idx="22"/>
          </p:nvPr>
        </p:nvSpPr>
        <p:spPr>
          <a:xfrm>
            <a:off x="838200" y="2286000"/>
            <a:ext cx="7772400" cy="12954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951598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2286000"/>
            <a:ext cx="7696200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4611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3048000"/>
            <a:ext cx="7696200" cy="3276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>
          <a:xfrm>
            <a:off x="838200" y="2133600"/>
            <a:ext cx="7772400" cy="7620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8985553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Abschnittsüber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81200"/>
            <a:ext cx="7772400" cy="609600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2971800"/>
            <a:ext cx="7772400" cy="804862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0"/>
          </p:nvPr>
        </p:nvSpPr>
        <p:spPr>
          <a:xfrm>
            <a:off x="838200" y="2438400"/>
            <a:ext cx="7772400" cy="804862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92449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2"/>
          </p:nvPr>
        </p:nvSpPr>
        <p:spPr>
          <a:xfrm>
            <a:off x="48768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595910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ChangeArrowheads="1"/>
          </p:cNvSpPr>
          <p:nvPr userDrawn="1"/>
        </p:nvSpPr>
        <p:spPr bwMode="auto">
          <a:xfrm>
            <a:off x="838200" y="36576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50292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22860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95076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40386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382373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40386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166036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7" name="Rechteck 16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21" name="Rechteck 20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9" name="Bildplatzhalter 2"/>
          <p:cNvSpPr>
            <a:spLocks noGrp="1"/>
          </p:cNvSpPr>
          <p:nvPr>
            <p:ph type="pic" idx="18"/>
          </p:nvPr>
        </p:nvSpPr>
        <p:spPr>
          <a:xfrm>
            <a:off x="5943600" y="3657600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0" name="Bildplatzhalter 2"/>
          <p:cNvSpPr>
            <a:spLocks noGrp="1"/>
          </p:cNvSpPr>
          <p:nvPr>
            <p:ph type="pic" idx="19"/>
          </p:nvPr>
        </p:nvSpPr>
        <p:spPr>
          <a:xfrm>
            <a:off x="5943600" y="50291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20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2271573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38100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4800599" y="2286000"/>
            <a:ext cx="3810001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743445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8381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5" name="Bildplatzhalter 2"/>
          <p:cNvSpPr>
            <a:spLocks noGrp="1"/>
          </p:cNvSpPr>
          <p:nvPr>
            <p:ph type="pic" idx="21"/>
          </p:nvPr>
        </p:nvSpPr>
        <p:spPr>
          <a:xfrm>
            <a:off x="48005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7" name="Textplatzhalter 2"/>
          <p:cNvSpPr>
            <a:spLocks noGrp="1"/>
          </p:cNvSpPr>
          <p:nvPr>
            <p:ph type="body" idx="22"/>
          </p:nvPr>
        </p:nvSpPr>
        <p:spPr>
          <a:xfrm>
            <a:off x="838200" y="2286000"/>
            <a:ext cx="7772400" cy="12954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42774051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2286000"/>
            <a:ext cx="7696200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6401442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3048000"/>
            <a:ext cx="7696200" cy="3276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>
          <a:xfrm>
            <a:off x="838200" y="2133600"/>
            <a:ext cx="7772400" cy="7620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9425908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Abschnittsüber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81200"/>
            <a:ext cx="7772400" cy="609600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2971800"/>
            <a:ext cx="7772400" cy="804862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0"/>
          </p:nvPr>
        </p:nvSpPr>
        <p:spPr>
          <a:xfrm>
            <a:off x="838200" y="2438400"/>
            <a:ext cx="7772400" cy="804862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8276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2"/>
          </p:nvPr>
        </p:nvSpPr>
        <p:spPr>
          <a:xfrm>
            <a:off x="48768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086982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ChangeArrowheads="1"/>
          </p:cNvSpPr>
          <p:nvPr userDrawn="1"/>
        </p:nvSpPr>
        <p:spPr bwMode="auto">
          <a:xfrm>
            <a:off x="838200" y="36576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50292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22860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3459929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40386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34291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7" name="Rechteck 16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21" name="Rechteck 20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9" name="Bildplatzhalter 2"/>
          <p:cNvSpPr>
            <a:spLocks noGrp="1"/>
          </p:cNvSpPr>
          <p:nvPr>
            <p:ph type="pic" idx="18"/>
          </p:nvPr>
        </p:nvSpPr>
        <p:spPr>
          <a:xfrm>
            <a:off x="5943600" y="3657600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0" name="Bildplatzhalter 2"/>
          <p:cNvSpPr>
            <a:spLocks noGrp="1"/>
          </p:cNvSpPr>
          <p:nvPr>
            <p:ph type="pic" idx="19"/>
          </p:nvPr>
        </p:nvSpPr>
        <p:spPr>
          <a:xfrm>
            <a:off x="5943600" y="50291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20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40038871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7" name="Rechteck 16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21" name="Rechteck 20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9" name="Bildplatzhalter 2"/>
          <p:cNvSpPr>
            <a:spLocks noGrp="1"/>
          </p:cNvSpPr>
          <p:nvPr>
            <p:ph type="pic" idx="18"/>
          </p:nvPr>
        </p:nvSpPr>
        <p:spPr>
          <a:xfrm>
            <a:off x="5943600" y="3657600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0" name="Bildplatzhalter 2"/>
          <p:cNvSpPr>
            <a:spLocks noGrp="1"/>
          </p:cNvSpPr>
          <p:nvPr>
            <p:ph type="pic" idx="19"/>
          </p:nvPr>
        </p:nvSpPr>
        <p:spPr>
          <a:xfrm>
            <a:off x="5943600" y="50291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20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404866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38100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4800599" y="2286000"/>
            <a:ext cx="3810001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2813892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8381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5" name="Bildplatzhalter 2"/>
          <p:cNvSpPr>
            <a:spLocks noGrp="1"/>
          </p:cNvSpPr>
          <p:nvPr>
            <p:ph type="pic" idx="21"/>
          </p:nvPr>
        </p:nvSpPr>
        <p:spPr>
          <a:xfrm>
            <a:off x="48005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7" name="Textplatzhalter 2"/>
          <p:cNvSpPr>
            <a:spLocks noGrp="1"/>
          </p:cNvSpPr>
          <p:nvPr>
            <p:ph type="body" idx="22"/>
          </p:nvPr>
        </p:nvSpPr>
        <p:spPr>
          <a:xfrm>
            <a:off x="838200" y="2286000"/>
            <a:ext cx="7772400" cy="12954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235637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2286000"/>
            <a:ext cx="7696200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5511719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3048000"/>
            <a:ext cx="7696200" cy="3276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>
          <a:xfrm>
            <a:off x="838200" y="2133600"/>
            <a:ext cx="7772400" cy="7620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5576101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Abschnittsüber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81200"/>
            <a:ext cx="7772400" cy="609600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rgbClr val="00993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2971800"/>
            <a:ext cx="7772400" cy="804862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0"/>
          </p:nvPr>
        </p:nvSpPr>
        <p:spPr>
          <a:xfrm>
            <a:off x="838200" y="2438400"/>
            <a:ext cx="7772400" cy="804862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42780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2"/>
          </p:nvPr>
        </p:nvSpPr>
        <p:spPr>
          <a:xfrm>
            <a:off x="48768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6388922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ChangeArrowheads="1"/>
          </p:cNvSpPr>
          <p:nvPr userDrawn="1"/>
        </p:nvSpPr>
        <p:spPr bwMode="auto">
          <a:xfrm>
            <a:off x="838200" y="36576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50292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22860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2533286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40386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310141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7" name="Rechteck 16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21" name="Rechteck 20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9" name="Bildplatzhalter 2"/>
          <p:cNvSpPr>
            <a:spLocks noGrp="1"/>
          </p:cNvSpPr>
          <p:nvPr>
            <p:ph type="pic" idx="18"/>
          </p:nvPr>
        </p:nvSpPr>
        <p:spPr>
          <a:xfrm>
            <a:off x="5943600" y="3657600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0" name="Bildplatzhalter 2"/>
          <p:cNvSpPr>
            <a:spLocks noGrp="1"/>
          </p:cNvSpPr>
          <p:nvPr>
            <p:ph type="pic" idx="19"/>
          </p:nvPr>
        </p:nvSpPr>
        <p:spPr>
          <a:xfrm>
            <a:off x="5943600" y="50291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20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97767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38100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4800599" y="2286000"/>
            <a:ext cx="3810001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7227121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38100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4800599" y="2286000"/>
            <a:ext cx="3810001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6991418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8381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5" name="Bildplatzhalter 2"/>
          <p:cNvSpPr>
            <a:spLocks noGrp="1"/>
          </p:cNvSpPr>
          <p:nvPr>
            <p:ph type="pic" idx="21"/>
          </p:nvPr>
        </p:nvSpPr>
        <p:spPr>
          <a:xfrm>
            <a:off x="48005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7" name="Textplatzhalter 2"/>
          <p:cNvSpPr>
            <a:spLocks noGrp="1"/>
          </p:cNvSpPr>
          <p:nvPr>
            <p:ph type="body" idx="22"/>
          </p:nvPr>
        </p:nvSpPr>
        <p:spPr>
          <a:xfrm>
            <a:off x="838200" y="2286000"/>
            <a:ext cx="7772400" cy="12954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6150894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2286000"/>
            <a:ext cx="7696200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1497441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3048000"/>
            <a:ext cx="7696200" cy="3276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>
          <a:xfrm>
            <a:off x="838200" y="2133600"/>
            <a:ext cx="7772400" cy="7620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5509416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Abschnittsüber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81200"/>
            <a:ext cx="7772400" cy="609600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rgbClr val="707173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2971800"/>
            <a:ext cx="7772400" cy="804862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0"/>
          </p:nvPr>
        </p:nvSpPr>
        <p:spPr>
          <a:xfrm>
            <a:off x="838200" y="2438400"/>
            <a:ext cx="7772400" cy="804862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00407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2"/>
          </p:nvPr>
        </p:nvSpPr>
        <p:spPr>
          <a:xfrm>
            <a:off x="48768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137127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ChangeArrowheads="1"/>
          </p:cNvSpPr>
          <p:nvPr userDrawn="1"/>
        </p:nvSpPr>
        <p:spPr bwMode="auto">
          <a:xfrm>
            <a:off x="838200" y="36576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50292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22860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5986659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40386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9164892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7" name="Rechteck 16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21" name="Rechteck 20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9" name="Bildplatzhalter 2"/>
          <p:cNvSpPr>
            <a:spLocks noGrp="1"/>
          </p:cNvSpPr>
          <p:nvPr>
            <p:ph type="pic" idx="18"/>
          </p:nvPr>
        </p:nvSpPr>
        <p:spPr>
          <a:xfrm>
            <a:off x="5943600" y="3657600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0" name="Bildplatzhalter 2"/>
          <p:cNvSpPr>
            <a:spLocks noGrp="1"/>
          </p:cNvSpPr>
          <p:nvPr>
            <p:ph type="pic" idx="19"/>
          </p:nvPr>
        </p:nvSpPr>
        <p:spPr>
          <a:xfrm>
            <a:off x="5943600" y="50291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20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0883905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38100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4800599" y="2286000"/>
            <a:ext cx="3810001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4179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8381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5" name="Bildplatzhalter 2"/>
          <p:cNvSpPr>
            <a:spLocks noGrp="1"/>
          </p:cNvSpPr>
          <p:nvPr>
            <p:ph type="pic" idx="21"/>
          </p:nvPr>
        </p:nvSpPr>
        <p:spPr>
          <a:xfrm>
            <a:off x="48005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7" name="Textplatzhalter 2"/>
          <p:cNvSpPr>
            <a:spLocks noGrp="1"/>
          </p:cNvSpPr>
          <p:nvPr>
            <p:ph type="body" idx="22"/>
          </p:nvPr>
        </p:nvSpPr>
        <p:spPr>
          <a:xfrm>
            <a:off x="838200" y="2286000"/>
            <a:ext cx="7772400" cy="12954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9756605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8381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5" name="Bildplatzhalter 2"/>
          <p:cNvSpPr>
            <a:spLocks noGrp="1"/>
          </p:cNvSpPr>
          <p:nvPr>
            <p:ph type="pic" idx="21"/>
          </p:nvPr>
        </p:nvSpPr>
        <p:spPr>
          <a:xfrm>
            <a:off x="48005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7" name="Textplatzhalter 2"/>
          <p:cNvSpPr>
            <a:spLocks noGrp="1"/>
          </p:cNvSpPr>
          <p:nvPr>
            <p:ph type="body" idx="22"/>
          </p:nvPr>
        </p:nvSpPr>
        <p:spPr>
          <a:xfrm>
            <a:off x="838200" y="2286000"/>
            <a:ext cx="7772400" cy="12954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7638361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2286000"/>
            <a:ext cx="7696200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1606297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3048000"/>
            <a:ext cx="7696200" cy="3276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>
          <a:xfrm>
            <a:off x="838200" y="2133600"/>
            <a:ext cx="7772400" cy="7620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8402896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Abschnittsüber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81200"/>
            <a:ext cx="7772400" cy="609600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2971800"/>
            <a:ext cx="7772400" cy="804862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0"/>
          </p:nvPr>
        </p:nvSpPr>
        <p:spPr>
          <a:xfrm>
            <a:off x="838200" y="2438400"/>
            <a:ext cx="7772400" cy="804862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96504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2"/>
          </p:nvPr>
        </p:nvSpPr>
        <p:spPr>
          <a:xfrm>
            <a:off x="4876800" y="2286000"/>
            <a:ext cx="3733800" cy="38862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1294554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ChangeArrowheads="1"/>
          </p:cNvSpPr>
          <p:nvPr userDrawn="1"/>
        </p:nvSpPr>
        <p:spPr bwMode="auto">
          <a:xfrm>
            <a:off x="838200" y="36576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50292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2286000"/>
            <a:ext cx="777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77724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77724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3736821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40386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8436383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>
            <a:spLocks noChangeArrowheads="1"/>
          </p:cNvSpPr>
          <p:nvPr userDrawn="1"/>
        </p:nvSpPr>
        <p:spPr bwMode="auto">
          <a:xfrm>
            <a:off x="838200" y="36576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17" name="Rechteck 16"/>
          <p:cNvSpPr>
            <a:spLocks noChangeArrowheads="1"/>
          </p:cNvSpPr>
          <p:nvPr userDrawn="1"/>
        </p:nvSpPr>
        <p:spPr bwMode="auto">
          <a:xfrm>
            <a:off x="838200" y="50292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21" name="Rechteck 20"/>
          <p:cNvSpPr>
            <a:spLocks noChangeArrowheads="1"/>
          </p:cNvSpPr>
          <p:nvPr userDrawn="1"/>
        </p:nvSpPr>
        <p:spPr bwMode="auto">
          <a:xfrm>
            <a:off x="838200" y="2286000"/>
            <a:ext cx="50292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defRPr/>
            </a:pPr>
            <a:endParaRPr lang="de-DE" altLang="de-DE" sz="1800">
              <a:solidFill>
                <a:srgbClr val="E2001A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50292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50292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50292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5943600" y="22859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9" name="Bildplatzhalter 2"/>
          <p:cNvSpPr>
            <a:spLocks noGrp="1"/>
          </p:cNvSpPr>
          <p:nvPr>
            <p:ph type="pic" idx="18"/>
          </p:nvPr>
        </p:nvSpPr>
        <p:spPr>
          <a:xfrm>
            <a:off x="5943600" y="3657600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0" name="Bildplatzhalter 2"/>
          <p:cNvSpPr>
            <a:spLocks noGrp="1"/>
          </p:cNvSpPr>
          <p:nvPr>
            <p:ph type="pic" idx="19"/>
          </p:nvPr>
        </p:nvSpPr>
        <p:spPr>
          <a:xfrm>
            <a:off x="5943600" y="5029199"/>
            <a:ext cx="2667000" cy="12954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20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5581349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838200" y="25908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idx="12"/>
          </p:nvPr>
        </p:nvSpPr>
        <p:spPr>
          <a:xfrm>
            <a:off x="838200" y="22860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838200" y="3962400"/>
            <a:ext cx="3810000" cy="99060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4"/>
          </p:nvPr>
        </p:nvSpPr>
        <p:spPr>
          <a:xfrm>
            <a:off x="838200" y="36576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5"/>
          </p:nvPr>
        </p:nvSpPr>
        <p:spPr>
          <a:xfrm>
            <a:off x="838200" y="5334000"/>
            <a:ext cx="3810000" cy="9906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6"/>
          </p:nvPr>
        </p:nvSpPr>
        <p:spPr>
          <a:xfrm>
            <a:off x="838200" y="5029200"/>
            <a:ext cx="3810000" cy="3048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4800599" y="2286000"/>
            <a:ext cx="3810001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4441231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idx="17"/>
          </p:nvPr>
        </p:nvSpPr>
        <p:spPr>
          <a:xfrm>
            <a:off x="8381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5" name="Bildplatzhalter 2"/>
          <p:cNvSpPr>
            <a:spLocks noGrp="1"/>
          </p:cNvSpPr>
          <p:nvPr>
            <p:ph type="pic" idx="21"/>
          </p:nvPr>
        </p:nvSpPr>
        <p:spPr>
          <a:xfrm>
            <a:off x="4800599" y="3657600"/>
            <a:ext cx="3810001" cy="2362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27" name="Textplatzhalter 2"/>
          <p:cNvSpPr>
            <a:spLocks noGrp="1"/>
          </p:cNvSpPr>
          <p:nvPr>
            <p:ph type="body" idx="22"/>
          </p:nvPr>
        </p:nvSpPr>
        <p:spPr>
          <a:xfrm>
            <a:off x="838200" y="2286000"/>
            <a:ext cx="7772400" cy="1295400"/>
          </a:xfrm>
        </p:spPr>
        <p:txBody>
          <a:bodyPr>
            <a:normAutofit/>
          </a:bodyPr>
          <a:lstStyle>
            <a:lvl1pPr marL="0" indent="0">
              <a:buFont typeface="Arial"/>
              <a:buChar char="•"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3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41064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2286000"/>
            <a:ext cx="7696200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9877276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2286000"/>
            <a:ext cx="7696200" cy="4038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14215527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3048000"/>
            <a:ext cx="7696200" cy="3276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>
          <a:xfrm>
            <a:off x="838200" y="2133600"/>
            <a:ext cx="7772400" cy="7620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25166726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Dunkelblau - Logo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9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i="1" baseline="0"/>
            </a:lvl1pPr>
          </a:lstStyle>
          <a:p>
            <a:r>
              <a:rPr lang="de-AT" dirty="0"/>
              <a:t>Innsbruck-Logo und Apostroph (weiße Fläche)</a:t>
            </a:r>
            <a:br>
              <a:rPr lang="de-AT" dirty="0"/>
            </a:br>
            <a:r>
              <a:rPr lang="de-AT" dirty="0"/>
              <a:t>BITTE NICHT VERÄNDERN!</a:t>
            </a:r>
            <a:br>
              <a:rPr lang="de-AT" dirty="0"/>
            </a:br>
            <a:br>
              <a:rPr lang="de-AT" dirty="0"/>
            </a:br>
            <a:r>
              <a:rPr lang="de-AT" dirty="0"/>
              <a:t>Kapitelbild einfügen </a:t>
            </a:r>
            <a:br>
              <a:rPr lang="de-AT" dirty="0"/>
            </a:br>
            <a:r>
              <a:rPr lang="de-AT" dirty="0"/>
              <a:t>(Klick auf Symbol in der Mitte)</a:t>
            </a:r>
          </a:p>
        </p:txBody>
      </p:sp>
      <p:sp>
        <p:nvSpPr>
          <p:cNvPr id="9" name="Logo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91340" y="370652"/>
            <a:ext cx="1349972" cy="902062"/>
          </a:xfrm>
          <a:prstGeom prst="rect">
            <a:avLst/>
          </a:prstGeom>
          <a:blipFill dpi="0" rotWithShape="1">
            <a:blip r:embed="rId2"/>
            <a:srcRect/>
            <a:stretch>
              <a:fillRect l="6742" t="8349" r="6742" b="8349"/>
            </a:stretch>
          </a:blipFill>
        </p:spPr>
        <p:txBody>
          <a:bodyPr/>
          <a:lstStyle>
            <a:lvl1pPr marL="0" indent="0">
              <a:buNone/>
              <a:defRPr sz="600" b="1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AT" dirty="0"/>
              <a:t>.</a:t>
            </a:r>
          </a:p>
        </p:txBody>
      </p:sp>
      <p:sp>
        <p:nvSpPr>
          <p:cNvPr id="8" name="Bildplatzhalt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747074" y="3300942"/>
            <a:ext cx="4431899" cy="3557059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1737360 w 2651760"/>
              <a:gd name="connsiteY0" fmla="*/ 0 h 1981200"/>
              <a:gd name="connsiteX1" fmla="*/ 2651760 w 2651760"/>
              <a:gd name="connsiteY1" fmla="*/ 0 h 1981200"/>
              <a:gd name="connsiteX2" fmla="*/ 2651760 w 2651760"/>
              <a:gd name="connsiteY2" fmla="*/ 914400 h 1981200"/>
              <a:gd name="connsiteX3" fmla="*/ 0 w 2651760"/>
              <a:gd name="connsiteY3" fmla="*/ 1981200 h 1981200"/>
              <a:gd name="connsiteX4" fmla="*/ 1737360 w 2651760"/>
              <a:gd name="connsiteY4" fmla="*/ 0 h 1981200"/>
              <a:gd name="connsiteX0" fmla="*/ 1737360 w 2865120"/>
              <a:gd name="connsiteY0" fmla="*/ 0 h 2164080"/>
              <a:gd name="connsiteX1" fmla="*/ 2651760 w 2865120"/>
              <a:gd name="connsiteY1" fmla="*/ 0 h 2164080"/>
              <a:gd name="connsiteX2" fmla="*/ 2865120 w 2865120"/>
              <a:gd name="connsiteY2" fmla="*/ 2164080 h 2164080"/>
              <a:gd name="connsiteX3" fmla="*/ 0 w 2865120"/>
              <a:gd name="connsiteY3" fmla="*/ 1981200 h 2164080"/>
              <a:gd name="connsiteX4" fmla="*/ 1737360 w 2865120"/>
              <a:gd name="connsiteY4" fmla="*/ 0 h 2164080"/>
              <a:gd name="connsiteX0" fmla="*/ 1433924 w 2865120"/>
              <a:gd name="connsiteY0" fmla="*/ 0 h 2261998"/>
              <a:gd name="connsiteX1" fmla="*/ 2651760 w 2865120"/>
              <a:gd name="connsiteY1" fmla="*/ 97918 h 2261998"/>
              <a:gd name="connsiteX2" fmla="*/ 2865120 w 2865120"/>
              <a:gd name="connsiteY2" fmla="*/ 2261998 h 2261998"/>
              <a:gd name="connsiteX3" fmla="*/ 0 w 2865120"/>
              <a:gd name="connsiteY3" fmla="*/ 2079118 h 2261998"/>
              <a:gd name="connsiteX4" fmla="*/ 1433924 w 2865120"/>
              <a:gd name="connsiteY4" fmla="*/ 0 h 2261998"/>
              <a:gd name="connsiteX0" fmla="*/ 1287967 w 2865120"/>
              <a:gd name="connsiteY0" fmla="*/ 0 h 2365069"/>
              <a:gd name="connsiteX1" fmla="*/ 2651760 w 2865120"/>
              <a:gd name="connsiteY1" fmla="*/ 200989 h 2365069"/>
              <a:gd name="connsiteX2" fmla="*/ 2865120 w 2865120"/>
              <a:gd name="connsiteY2" fmla="*/ 2365069 h 2365069"/>
              <a:gd name="connsiteX3" fmla="*/ 0 w 2865120"/>
              <a:gd name="connsiteY3" fmla="*/ 2182189 h 2365069"/>
              <a:gd name="connsiteX4" fmla="*/ 1287967 w 2865120"/>
              <a:gd name="connsiteY4" fmla="*/ 0 h 2365069"/>
              <a:gd name="connsiteX0" fmla="*/ 193128 w 2865120"/>
              <a:gd name="connsiteY0" fmla="*/ 447391 h 2164080"/>
              <a:gd name="connsiteX1" fmla="*/ 2651760 w 2865120"/>
              <a:gd name="connsiteY1" fmla="*/ 0 h 2164080"/>
              <a:gd name="connsiteX2" fmla="*/ 2865120 w 2865120"/>
              <a:gd name="connsiteY2" fmla="*/ 2164080 h 2164080"/>
              <a:gd name="connsiteX3" fmla="*/ 0 w 2865120"/>
              <a:gd name="connsiteY3" fmla="*/ 1981200 h 2164080"/>
              <a:gd name="connsiteX4" fmla="*/ 193128 w 2865120"/>
              <a:gd name="connsiteY4" fmla="*/ 447391 h 2164080"/>
              <a:gd name="connsiteX0" fmla="*/ 193128 w 2865120"/>
              <a:gd name="connsiteY0" fmla="*/ 452456 h 2169145"/>
              <a:gd name="connsiteX1" fmla="*/ 2228925 w 2865120"/>
              <a:gd name="connsiteY1" fmla="*/ 0 h 2169145"/>
              <a:gd name="connsiteX2" fmla="*/ 2865120 w 2865120"/>
              <a:gd name="connsiteY2" fmla="*/ 2169145 h 2169145"/>
              <a:gd name="connsiteX3" fmla="*/ 0 w 2865120"/>
              <a:gd name="connsiteY3" fmla="*/ 1986265 h 2169145"/>
              <a:gd name="connsiteX4" fmla="*/ 193128 w 2865120"/>
              <a:gd name="connsiteY4" fmla="*/ 452456 h 2169145"/>
              <a:gd name="connsiteX0" fmla="*/ 363017 w 2865120"/>
              <a:gd name="connsiteY0" fmla="*/ 457521 h 2169145"/>
              <a:gd name="connsiteX1" fmla="*/ 2228925 w 2865120"/>
              <a:gd name="connsiteY1" fmla="*/ 0 h 2169145"/>
              <a:gd name="connsiteX2" fmla="*/ 2865120 w 2865120"/>
              <a:gd name="connsiteY2" fmla="*/ 2169145 h 2169145"/>
              <a:gd name="connsiteX3" fmla="*/ 0 w 2865120"/>
              <a:gd name="connsiteY3" fmla="*/ 1986265 h 2169145"/>
              <a:gd name="connsiteX4" fmla="*/ 363017 w 2865120"/>
              <a:gd name="connsiteY4" fmla="*/ 457521 h 2169145"/>
              <a:gd name="connsiteX0" fmla="*/ 193128 w 2865120"/>
              <a:gd name="connsiteY0" fmla="*/ 457521 h 2169145"/>
              <a:gd name="connsiteX1" fmla="*/ 2228925 w 2865120"/>
              <a:gd name="connsiteY1" fmla="*/ 0 h 2169145"/>
              <a:gd name="connsiteX2" fmla="*/ 2865120 w 2865120"/>
              <a:gd name="connsiteY2" fmla="*/ 2169145 h 2169145"/>
              <a:gd name="connsiteX3" fmla="*/ 0 w 2865120"/>
              <a:gd name="connsiteY3" fmla="*/ 1986265 h 2169145"/>
              <a:gd name="connsiteX4" fmla="*/ 193128 w 2865120"/>
              <a:gd name="connsiteY4" fmla="*/ 457521 h 2169145"/>
              <a:gd name="connsiteX0" fmla="*/ 193128 w 2865120"/>
              <a:gd name="connsiteY0" fmla="*/ 432194 h 2143818"/>
              <a:gd name="connsiteX1" fmla="*/ 2247802 w 2865120"/>
              <a:gd name="connsiteY1" fmla="*/ 0 h 2143818"/>
              <a:gd name="connsiteX2" fmla="*/ 2865120 w 2865120"/>
              <a:gd name="connsiteY2" fmla="*/ 2143818 h 2143818"/>
              <a:gd name="connsiteX3" fmla="*/ 0 w 2865120"/>
              <a:gd name="connsiteY3" fmla="*/ 1960938 h 2143818"/>
              <a:gd name="connsiteX4" fmla="*/ 193128 w 2865120"/>
              <a:gd name="connsiteY4" fmla="*/ 432194 h 2143818"/>
              <a:gd name="connsiteX0" fmla="*/ 193128 w 2865120"/>
              <a:gd name="connsiteY0" fmla="*/ 462587 h 2174211"/>
              <a:gd name="connsiteX1" fmla="*/ 2247802 w 2865120"/>
              <a:gd name="connsiteY1" fmla="*/ 0 h 2174211"/>
              <a:gd name="connsiteX2" fmla="*/ 2865120 w 2865120"/>
              <a:gd name="connsiteY2" fmla="*/ 2174211 h 2174211"/>
              <a:gd name="connsiteX3" fmla="*/ 0 w 2865120"/>
              <a:gd name="connsiteY3" fmla="*/ 1991331 h 2174211"/>
              <a:gd name="connsiteX4" fmla="*/ 193128 w 2865120"/>
              <a:gd name="connsiteY4" fmla="*/ 462587 h 2174211"/>
              <a:gd name="connsiteX0" fmla="*/ 193128 w 2295049"/>
              <a:gd name="connsiteY0" fmla="*/ 462587 h 2037444"/>
              <a:gd name="connsiteX1" fmla="*/ 2247802 w 2295049"/>
              <a:gd name="connsiteY1" fmla="*/ 0 h 2037444"/>
              <a:gd name="connsiteX2" fmla="*/ 2295049 w 2295049"/>
              <a:gd name="connsiteY2" fmla="*/ 2037444 h 2037444"/>
              <a:gd name="connsiteX3" fmla="*/ 0 w 2295049"/>
              <a:gd name="connsiteY3" fmla="*/ 1991331 h 2037444"/>
              <a:gd name="connsiteX4" fmla="*/ 193128 w 2295049"/>
              <a:gd name="connsiteY4" fmla="*/ 462587 h 2037444"/>
              <a:gd name="connsiteX0" fmla="*/ 193128 w 2295049"/>
              <a:gd name="connsiteY0" fmla="*/ 372181 h 1947038"/>
              <a:gd name="connsiteX1" fmla="*/ 2244059 w 2295049"/>
              <a:gd name="connsiteY1" fmla="*/ 0 h 1947038"/>
              <a:gd name="connsiteX2" fmla="*/ 2295049 w 2295049"/>
              <a:gd name="connsiteY2" fmla="*/ 1947038 h 1947038"/>
              <a:gd name="connsiteX3" fmla="*/ 0 w 2295049"/>
              <a:gd name="connsiteY3" fmla="*/ 1900925 h 1947038"/>
              <a:gd name="connsiteX4" fmla="*/ 193128 w 2295049"/>
              <a:gd name="connsiteY4" fmla="*/ 372181 h 1947038"/>
              <a:gd name="connsiteX0" fmla="*/ 193128 w 2295049"/>
              <a:gd name="connsiteY0" fmla="*/ 457564 h 2032421"/>
              <a:gd name="connsiteX1" fmla="*/ 2240316 w 2295049"/>
              <a:gd name="connsiteY1" fmla="*/ 0 h 2032421"/>
              <a:gd name="connsiteX2" fmla="*/ 2295049 w 2295049"/>
              <a:gd name="connsiteY2" fmla="*/ 2032421 h 2032421"/>
              <a:gd name="connsiteX3" fmla="*/ 0 w 2295049"/>
              <a:gd name="connsiteY3" fmla="*/ 1986308 h 2032421"/>
              <a:gd name="connsiteX4" fmla="*/ 193128 w 2295049"/>
              <a:gd name="connsiteY4" fmla="*/ 457564 h 2032421"/>
              <a:gd name="connsiteX0" fmla="*/ 193128 w 2240316"/>
              <a:gd name="connsiteY0" fmla="*/ 457564 h 1986308"/>
              <a:gd name="connsiteX1" fmla="*/ 2240316 w 2240316"/>
              <a:gd name="connsiteY1" fmla="*/ 0 h 1986308"/>
              <a:gd name="connsiteX2" fmla="*/ 2223926 w 2240316"/>
              <a:gd name="connsiteY2" fmla="*/ 1962106 h 1986308"/>
              <a:gd name="connsiteX3" fmla="*/ 0 w 2240316"/>
              <a:gd name="connsiteY3" fmla="*/ 1986308 h 1986308"/>
              <a:gd name="connsiteX4" fmla="*/ 193128 w 2240316"/>
              <a:gd name="connsiteY4" fmla="*/ 457564 h 1986308"/>
              <a:gd name="connsiteX0" fmla="*/ 193128 w 2240316"/>
              <a:gd name="connsiteY0" fmla="*/ 457564 h 1986308"/>
              <a:gd name="connsiteX1" fmla="*/ 2240316 w 2240316"/>
              <a:gd name="connsiteY1" fmla="*/ 0 h 1986308"/>
              <a:gd name="connsiteX2" fmla="*/ 2216440 w 2240316"/>
              <a:gd name="connsiteY2" fmla="*/ 1982196 h 1986308"/>
              <a:gd name="connsiteX3" fmla="*/ 0 w 2240316"/>
              <a:gd name="connsiteY3" fmla="*/ 1986308 h 1986308"/>
              <a:gd name="connsiteX4" fmla="*/ 193128 w 2240316"/>
              <a:gd name="connsiteY4" fmla="*/ 457564 h 1986308"/>
              <a:gd name="connsiteX0" fmla="*/ 193128 w 2240316"/>
              <a:gd name="connsiteY0" fmla="*/ 457564 h 1992241"/>
              <a:gd name="connsiteX1" fmla="*/ 2240316 w 2240316"/>
              <a:gd name="connsiteY1" fmla="*/ 0 h 1992241"/>
              <a:gd name="connsiteX2" fmla="*/ 2227670 w 2240316"/>
              <a:gd name="connsiteY2" fmla="*/ 1992241 h 1992241"/>
              <a:gd name="connsiteX3" fmla="*/ 0 w 2240316"/>
              <a:gd name="connsiteY3" fmla="*/ 1986308 h 1992241"/>
              <a:gd name="connsiteX4" fmla="*/ 193128 w 2240316"/>
              <a:gd name="connsiteY4" fmla="*/ 457564 h 1992241"/>
              <a:gd name="connsiteX0" fmla="*/ 193128 w 2240316"/>
              <a:gd name="connsiteY0" fmla="*/ 457564 h 1992241"/>
              <a:gd name="connsiteX1" fmla="*/ 2240316 w 2240316"/>
              <a:gd name="connsiteY1" fmla="*/ 0 h 1992241"/>
              <a:gd name="connsiteX2" fmla="*/ 2227670 w 2240316"/>
              <a:gd name="connsiteY2" fmla="*/ 1992241 h 1992241"/>
              <a:gd name="connsiteX3" fmla="*/ 0 w 2240316"/>
              <a:gd name="connsiteY3" fmla="*/ 1986308 h 1992241"/>
              <a:gd name="connsiteX4" fmla="*/ 193128 w 2240316"/>
              <a:gd name="connsiteY4" fmla="*/ 457564 h 1992241"/>
              <a:gd name="connsiteX0" fmla="*/ 193128 w 2240316"/>
              <a:gd name="connsiteY0" fmla="*/ 457564 h 1987219"/>
              <a:gd name="connsiteX1" fmla="*/ 2240316 w 2240316"/>
              <a:gd name="connsiteY1" fmla="*/ 0 h 1987219"/>
              <a:gd name="connsiteX2" fmla="*/ 2231413 w 2240316"/>
              <a:gd name="connsiteY2" fmla="*/ 1987219 h 1987219"/>
              <a:gd name="connsiteX3" fmla="*/ 0 w 2240316"/>
              <a:gd name="connsiteY3" fmla="*/ 1986308 h 1987219"/>
              <a:gd name="connsiteX4" fmla="*/ 193128 w 2240316"/>
              <a:gd name="connsiteY4" fmla="*/ 457564 h 1987219"/>
              <a:gd name="connsiteX0" fmla="*/ 193128 w 2242506"/>
              <a:gd name="connsiteY0" fmla="*/ 457564 h 1987219"/>
              <a:gd name="connsiteX1" fmla="*/ 2240316 w 2242506"/>
              <a:gd name="connsiteY1" fmla="*/ 0 h 1987219"/>
              <a:gd name="connsiteX2" fmla="*/ 2241403 w 2242506"/>
              <a:gd name="connsiteY2" fmla="*/ 1987219 h 1987219"/>
              <a:gd name="connsiteX3" fmla="*/ 0 w 2242506"/>
              <a:gd name="connsiteY3" fmla="*/ 1986308 h 1987219"/>
              <a:gd name="connsiteX4" fmla="*/ 193128 w 2242506"/>
              <a:gd name="connsiteY4" fmla="*/ 457564 h 1987219"/>
              <a:gd name="connsiteX0" fmla="*/ 170294 w 2219672"/>
              <a:gd name="connsiteY0" fmla="*/ 457564 h 1987219"/>
              <a:gd name="connsiteX1" fmla="*/ 2217482 w 2219672"/>
              <a:gd name="connsiteY1" fmla="*/ 0 h 1987219"/>
              <a:gd name="connsiteX2" fmla="*/ 2218569 w 2219672"/>
              <a:gd name="connsiteY2" fmla="*/ 1987219 h 1987219"/>
              <a:gd name="connsiteX3" fmla="*/ 0 w 2219672"/>
              <a:gd name="connsiteY3" fmla="*/ 1807589 h 1987219"/>
              <a:gd name="connsiteX4" fmla="*/ 170294 w 2219672"/>
              <a:gd name="connsiteY4" fmla="*/ 457564 h 1987219"/>
              <a:gd name="connsiteX0" fmla="*/ 170294 w 2219672"/>
              <a:gd name="connsiteY0" fmla="*/ 457564 h 1839137"/>
              <a:gd name="connsiteX1" fmla="*/ 2217482 w 2219672"/>
              <a:gd name="connsiteY1" fmla="*/ 0 h 1839137"/>
              <a:gd name="connsiteX2" fmla="*/ 2218569 w 2219672"/>
              <a:gd name="connsiteY2" fmla="*/ 1839137 h 1839137"/>
              <a:gd name="connsiteX3" fmla="*/ 0 w 2219672"/>
              <a:gd name="connsiteY3" fmla="*/ 1807589 h 1839137"/>
              <a:gd name="connsiteX4" fmla="*/ 170294 w 2219672"/>
              <a:gd name="connsiteY4" fmla="*/ 457564 h 1839137"/>
              <a:gd name="connsiteX0" fmla="*/ 170294 w 2217482"/>
              <a:gd name="connsiteY0" fmla="*/ 457564 h 1807589"/>
              <a:gd name="connsiteX1" fmla="*/ 2217482 w 2217482"/>
              <a:gd name="connsiteY1" fmla="*/ 0 h 1807589"/>
              <a:gd name="connsiteX2" fmla="*/ 2210958 w 2217482"/>
              <a:gd name="connsiteY2" fmla="*/ 1803393 h 1807589"/>
              <a:gd name="connsiteX3" fmla="*/ 0 w 2217482"/>
              <a:gd name="connsiteY3" fmla="*/ 1807589 h 1807589"/>
              <a:gd name="connsiteX4" fmla="*/ 170294 w 2217482"/>
              <a:gd name="connsiteY4" fmla="*/ 457564 h 1807589"/>
              <a:gd name="connsiteX0" fmla="*/ 170294 w 2217482"/>
              <a:gd name="connsiteY0" fmla="*/ 457564 h 1807589"/>
              <a:gd name="connsiteX1" fmla="*/ 2217482 w 2217482"/>
              <a:gd name="connsiteY1" fmla="*/ 0 h 1807589"/>
              <a:gd name="connsiteX2" fmla="*/ 2210958 w 2217482"/>
              <a:gd name="connsiteY2" fmla="*/ 1803393 h 1807589"/>
              <a:gd name="connsiteX3" fmla="*/ 0 w 2217482"/>
              <a:gd name="connsiteY3" fmla="*/ 1807589 h 1807589"/>
              <a:gd name="connsiteX4" fmla="*/ 170294 w 2217482"/>
              <a:gd name="connsiteY4" fmla="*/ 457564 h 1807589"/>
              <a:gd name="connsiteX0" fmla="*/ 170294 w 2217482"/>
              <a:gd name="connsiteY0" fmla="*/ 457564 h 1807589"/>
              <a:gd name="connsiteX1" fmla="*/ 2217482 w 2217482"/>
              <a:gd name="connsiteY1" fmla="*/ 0 h 1807589"/>
              <a:gd name="connsiteX2" fmla="*/ 2215156 w 2217482"/>
              <a:gd name="connsiteY2" fmla="*/ 1803393 h 1807589"/>
              <a:gd name="connsiteX3" fmla="*/ 0 w 2217482"/>
              <a:gd name="connsiteY3" fmla="*/ 1807589 h 1807589"/>
              <a:gd name="connsiteX4" fmla="*/ 170294 w 2217482"/>
              <a:gd name="connsiteY4" fmla="*/ 457564 h 1807589"/>
              <a:gd name="connsiteX0" fmla="*/ 170294 w 2220388"/>
              <a:gd name="connsiteY0" fmla="*/ 457564 h 1807589"/>
              <a:gd name="connsiteX1" fmla="*/ 2217482 w 2220388"/>
              <a:gd name="connsiteY1" fmla="*/ 0 h 1807589"/>
              <a:gd name="connsiteX2" fmla="*/ 2219354 w 2220388"/>
              <a:gd name="connsiteY2" fmla="*/ 1803393 h 1807589"/>
              <a:gd name="connsiteX3" fmla="*/ 0 w 2220388"/>
              <a:gd name="connsiteY3" fmla="*/ 1807589 h 1807589"/>
              <a:gd name="connsiteX4" fmla="*/ 170294 w 2220388"/>
              <a:gd name="connsiteY4" fmla="*/ 457564 h 180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0388" h="1807589">
                <a:moveTo>
                  <a:pt x="170294" y="457564"/>
                </a:moveTo>
                <a:lnTo>
                  <a:pt x="2217482" y="0"/>
                </a:lnTo>
                <a:cubicBezTo>
                  <a:pt x="2213267" y="664080"/>
                  <a:pt x="2223569" y="1139313"/>
                  <a:pt x="2219354" y="1803393"/>
                </a:cubicBezTo>
                <a:lnTo>
                  <a:pt x="0" y="1807589"/>
                </a:lnTo>
                <a:lnTo>
                  <a:pt x="170294" y="457564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>
            <a:lvl1pPr marL="0" indent="0"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AT" dirty="0"/>
              <a:t>.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5385987" y="4485891"/>
            <a:ext cx="3455326" cy="377512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2100"/>
              </a:lnSpc>
              <a:defRPr sz="1950" b="1" baseline="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de-AT" dirty="0"/>
              <a:t>1.1</a:t>
            </a:r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5385986" y="4969050"/>
            <a:ext cx="3744105" cy="17347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50" b="1" baseline="0">
                <a:solidFill>
                  <a:schemeClr val="accent4"/>
                </a:solidFill>
              </a:defRPr>
            </a:lvl1pPr>
            <a:lvl2pPr marL="342900" indent="0">
              <a:buFontTx/>
              <a:buNone/>
              <a:defRPr b="1">
                <a:solidFill>
                  <a:schemeClr val="accent2"/>
                </a:solidFill>
              </a:defRPr>
            </a:lvl2pPr>
            <a:lvl3pPr marL="68580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1028700" indent="0">
              <a:buFontTx/>
              <a:buNone/>
              <a:defRPr b="1">
                <a:solidFill>
                  <a:schemeClr val="accent2"/>
                </a:solidFill>
              </a:defRPr>
            </a:lvl4pPr>
            <a:lvl5pPr marL="1371600" indent="0">
              <a:buFontTx/>
              <a:buNone/>
              <a:defRPr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e-DE" dirty="0"/>
              <a:t>KAPITELÜBERSCHRIFT</a:t>
            </a:r>
            <a:br>
              <a:rPr lang="de-DE" dirty="0"/>
            </a:br>
            <a:r>
              <a:rPr lang="de-DE" dirty="0"/>
              <a:t>IN GROSSBUCHSTABEN</a:t>
            </a:r>
            <a:br>
              <a:rPr lang="de-AT" dirty="0"/>
            </a:br>
            <a:r>
              <a:rPr lang="de-AT" dirty="0"/>
              <a:t>(MAX. 3 ZEILEN)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10257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Pink - Logo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9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i="1" baseline="0"/>
            </a:lvl1pPr>
          </a:lstStyle>
          <a:p>
            <a:r>
              <a:rPr lang="de-AT" dirty="0"/>
              <a:t>Innsbruck-Logo und Apostroph (weiße Fläche)</a:t>
            </a:r>
            <a:br>
              <a:rPr lang="de-AT" dirty="0"/>
            </a:br>
            <a:r>
              <a:rPr lang="de-AT" dirty="0"/>
              <a:t>BITTE NICHT VERÄNDERN!</a:t>
            </a:r>
            <a:br>
              <a:rPr lang="de-AT" dirty="0"/>
            </a:br>
            <a:br>
              <a:rPr lang="de-AT" dirty="0"/>
            </a:br>
            <a:r>
              <a:rPr lang="de-AT" dirty="0"/>
              <a:t>Kapitelbild einfügen </a:t>
            </a:r>
            <a:br>
              <a:rPr lang="de-AT" dirty="0"/>
            </a:br>
            <a:r>
              <a:rPr lang="de-AT" dirty="0"/>
              <a:t>(Klick auf Symbol in der Mitte)</a:t>
            </a:r>
          </a:p>
        </p:txBody>
      </p:sp>
      <p:sp>
        <p:nvSpPr>
          <p:cNvPr id="9" name="Logo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91340" y="370652"/>
            <a:ext cx="1349972" cy="902062"/>
          </a:xfrm>
          <a:prstGeom prst="rect">
            <a:avLst/>
          </a:prstGeom>
          <a:blipFill dpi="0" rotWithShape="1">
            <a:blip r:embed="rId2"/>
            <a:srcRect/>
            <a:stretch>
              <a:fillRect l="6742" t="8349" r="6742" b="8349"/>
            </a:stretch>
          </a:blipFill>
        </p:spPr>
        <p:txBody>
          <a:bodyPr/>
          <a:lstStyle>
            <a:lvl1pPr marL="0" indent="0">
              <a:buNone/>
              <a:defRPr sz="600" b="1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AT" dirty="0"/>
              <a:t>.</a:t>
            </a:r>
          </a:p>
        </p:txBody>
      </p:sp>
      <p:sp>
        <p:nvSpPr>
          <p:cNvPr id="11" name="Bildplatzhalt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747074" y="3300942"/>
            <a:ext cx="4431899" cy="3557059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1737360 w 2651760"/>
              <a:gd name="connsiteY0" fmla="*/ 0 h 1981200"/>
              <a:gd name="connsiteX1" fmla="*/ 2651760 w 2651760"/>
              <a:gd name="connsiteY1" fmla="*/ 0 h 1981200"/>
              <a:gd name="connsiteX2" fmla="*/ 2651760 w 2651760"/>
              <a:gd name="connsiteY2" fmla="*/ 914400 h 1981200"/>
              <a:gd name="connsiteX3" fmla="*/ 0 w 2651760"/>
              <a:gd name="connsiteY3" fmla="*/ 1981200 h 1981200"/>
              <a:gd name="connsiteX4" fmla="*/ 1737360 w 2651760"/>
              <a:gd name="connsiteY4" fmla="*/ 0 h 1981200"/>
              <a:gd name="connsiteX0" fmla="*/ 1737360 w 2865120"/>
              <a:gd name="connsiteY0" fmla="*/ 0 h 2164080"/>
              <a:gd name="connsiteX1" fmla="*/ 2651760 w 2865120"/>
              <a:gd name="connsiteY1" fmla="*/ 0 h 2164080"/>
              <a:gd name="connsiteX2" fmla="*/ 2865120 w 2865120"/>
              <a:gd name="connsiteY2" fmla="*/ 2164080 h 2164080"/>
              <a:gd name="connsiteX3" fmla="*/ 0 w 2865120"/>
              <a:gd name="connsiteY3" fmla="*/ 1981200 h 2164080"/>
              <a:gd name="connsiteX4" fmla="*/ 1737360 w 2865120"/>
              <a:gd name="connsiteY4" fmla="*/ 0 h 2164080"/>
              <a:gd name="connsiteX0" fmla="*/ 1433924 w 2865120"/>
              <a:gd name="connsiteY0" fmla="*/ 0 h 2261998"/>
              <a:gd name="connsiteX1" fmla="*/ 2651760 w 2865120"/>
              <a:gd name="connsiteY1" fmla="*/ 97918 h 2261998"/>
              <a:gd name="connsiteX2" fmla="*/ 2865120 w 2865120"/>
              <a:gd name="connsiteY2" fmla="*/ 2261998 h 2261998"/>
              <a:gd name="connsiteX3" fmla="*/ 0 w 2865120"/>
              <a:gd name="connsiteY3" fmla="*/ 2079118 h 2261998"/>
              <a:gd name="connsiteX4" fmla="*/ 1433924 w 2865120"/>
              <a:gd name="connsiteY4" fmla="*/ 0 h 2261998"/>
              <a:gd name="connsiteX0" fmla="*/ 1287967 w 2865120"/>
              <a:gd name="connsiteY0" fmla="*/ 0 h 2365069"/>
              <a:gd name="connsiteX1" fmla="*/ 2651760 w 2865120"/>
              <a:gd name="connsiteY1" fmla="*/ 200989 h 2365069"/>
              <a:gd name="connsiteX2" fmla="*/ 2865120 w 2865120"/>
              <a:gd name="connsiteY2" fmla="*/ 2365069 h 2365069"/>
              <a:gd name="connsiteX3" fmla="*/ 0 w 2865120"/>
              <a:gd name="connsiteY3" fmla="*/ 2182189 h 2365069"/>
              <a:gd name="connsiteX4" fmla="*/ 1287967 w 2865120"/>
              <a:gd name="connsiteY4" fmla="*/ 0 h 2365069"/>
              <a:gd name="connsiteX0" fmla="*/ 193128 w 2865120"/>
              <a:gd name="connsiteY0" fmla="*/ 447391 h 2164080"/>
              <a:gd name="connsiteX1" fmla="*/ 2651760 w 2865120"/>
              <a:gd name="connsiteY1" fmla="*/ 0 h 2164080"/>
              <a:gd name="connsiteX2" fmla="*/ 2865120 w 2865120"/>
              <a:gd name="connsiteY2" fmla="*/ 2164080 h 2164080"/>
              <a:gd name="connsiteX3" fmla="*/ 0 w 2865120"/>
              <a:gd name="connsiteY3" fmla="*/ 1981200 h 2164080"/>
              <a:gd name="connsiteX4" fmla="*/ 193128 w 2865120"/>
              <a:gd name="connsiteY4" fmla="*/ 447391 h 2164080"/>
              <a:gd name="connsiteX0" fmla="*/ 193128 w 2865120"/>
              <a:gd name="connsiteY0" fmla="*/ 452456 h 2169145"/>
              <a:gd name="connsiteX1" fmla="*/ 2228925 w 2865120"/>
              <a:gd name="connsiteY1" fmla="*/ 0 h 2169145"/>
              <a:gd name="connsiteX2" fmla="*/ 2865120 w 2865120"/>
              <a:gd name="connsiteY2" fmla="*/ 2169145 h 2169145"/>
              <a:gd name="connsiteX3" fmla="*/ 0 w 2865120"/>
              <a:gd name="connsiteY3" fmla="*/ 1986265 h 2169145"/>
              <a:gd name="connsiteX4" fmla="*/ 193128 w 2865120"/>
              <a:gd name="connsiteY4" fmla="*/ 452456 h 2169145"/>
              <a:gd name="connsiteX0" fmla="*/ 363017 w 2865120"/>
              <a:gd name="connsiteY0" fmla="*/ 457521 h 2169145"/>
              <a:gd name="connsiteX1" fmla="*/ 2228925 w 2865120"/>
              <a:gd name="connsiteY1" fmla="*/ 0 h 2169145"/>
              <a:gd name="connsiteX2" fmla="*/ 2865120 w 2865120"/>
              <a:gd name="connsiteY2" fmla="*/ 2169145 h 2169145"/>
              <a:gd name="connsiteX3" fmla="*/ 0 w 2865120"/>
              <a:gd name="connsiteY3" fmla="*/ 1986265 h 2169145"/>
              <a:gd name="connsiteX4" fmla="*/ 363017 w 2865120"/>
              <a:gd name="connsiteY4" fmla="*/ 457521 h 2169145"/>
              <a:gd name="connsiteX0" fmla="*/ 193128 w 2865120"/>
              <a:gd name="connsiteY0" fmla="*/ 457521 h 2169145"/>
              <a:gd name="connsiteX1" fmla="*/ 2228925 w 2865120"/>
              <a:gd name="connsiteY1" fmla="*/ 0 h 2169145"/>
              <a:gd name="connsiteX2" fmla="*/ 2865120 w 2865120"/>
              <a:gd name="connsiteY2" fmla="*/ 2169145 h 2169145"/>
              <a:gd name="connsiteX3" fmla="*/ 0 w 2865120"/>
              <a:gd name="connsiteY3" fmla="*/ 1986265 h 2169145"/>
              <a:gd name="connsiteX4" fmla="*/ 193128 w 2865120"/>
              <a:gd name="connsiteY4" fmla="*/ 457521 h 2169145"/>
              <a:gd name="connsiteX0" fmla="*/ 193128 w 2865120"/>
              <a:gd name="connsiteY0" fmla="*/ 432194 h 2143818"/>
              <a:gd name="connsiteX1" fmla="*/ 2247802 w 2865120"/>
              <a:gd name="connsiteY1" fmla="*/ 0 h 2143818"/>
              <a:gd name="connsiteX2" fmla="*/ 2865120 w 2865120"/>
              <a:gd name="connsiteY2" fmla="*/ 2143818 h 2143818"/>
              <a:gd name="connsiteX3" fmla="*/ 0 w 2865120"/>
              <a:gd name="connsiteY3" fmla="*/ 1960938 h 2143818"/>
              <a:gd name="connsiteX4" fmla="*/ 193128 w 2865120"/>
              <a:gd name="connsiteY4" fmla="*/ 432194 h 2143818"/>
              <a:gd name="connsiteX0" fmla="*/ 193128 w 2865120"/>
              <a:gd name="connsiteY0" fmla="*/ 462587 h 2174211"/>
              <a:gd name="connsiteX1" fmla="*/ 2247802 w 2865120"/>
              <a:gd name="connsiteY1" fmla="*/ 0 h 2174211"/>
              <a:gd name="connsiteX2" fmla="*/ 2865120 w 2865120"/>
              <a:gd name="connsiteY2" fmla="*/ 2174211 h 2174211"/>
              <a:gd name="connsiteX3" fmla="*/ 0 w 2865120"/>
              <a:gd name="connsiteY3" fmla="*/ 1991331 h 2174211"/>
              <a:gd name="connsiteX4" fmla="*/ 193128 w 2865120"/>
              <a:gd name="connsiteY4" fmla="*/ 462587 h 2174211"/>
              <a:gd name="connsiteX0" fmla="*/ 193128 w 2295049"/>
              <a:gd name="connsiteY0" fmla="*/ 462587 h 2037444"/>
              <a:gd name="connsiteX1" fmla="*/ 2247802 w 2295049"/>
              <a:gd name="connsiteY1" fmla="*/ 0 h 2037444"/>
              <a:gd name="connsiteX2" fmla="*/ 2295049 w 2295049"/>
              <a:gd name="connsiteY2" fmla="*/ 2037444 h 2037444"/>
              <a:gd name="connsiteX3" fmla="*/ 0 w 2295049"/>
              <a:gd name="connsiteY3" fmla="*/ 1991331 h 2037444"/>
              <a:gd name="connsiteX4" fmla="*/ 193128 w 2295049"/>
              <a:gd name="connsiteY4" fmla="*/ 462587 h 2037444"/>
              <a:gd name="connsiteX0" fmla="*/ 193128 w 2295049"/>
              <a:gd name="connsiteY0" fmla="*/ 372181 h 1947038"/>
              <a:gd name="connsiteX1" fmla="*/ 2244059 w 2295049"/>
              <a:gd name="connsiteY1" fmla="*/ 0 h 1947038"/>
              <a:gd name="connsiteX2" fmla="*/ 2295049 w 2295049"/>
              <a:gd name="connsiteY2" fmla="*/ 1947038 h 1947038"/>
              <a:gd name="connsiteX3" fmla="*/ 0 w 2295049"/>
              <a:gd name="connsiteY3" fmla="*/ 1900925 h 1947038"/>
              <a:gd name="connsiteX4" fmla="*/ 193128 w 2295049"/>
              <a:gd name="connsiteY4" fmla="*/ 372181 h 1947038"/>
              <a:gd name="connsiteX0" fmla="*/ 193128 w 2295049"/>
              <a:gd name="connsiteY0" fmla="*/ 457564 h 2032421"/>
              <a:gd name="connsiteX1" fmla="*/ 2240316 w 2295049"/>
              <a:gd name="connsiteY1" fmla="*/ 0 h 2032421"/>
              <a:gd name="connsiteX2" fmla="*/ 2295049 w 2295049"/>
              <a:gd name="connsiteY2" fmla="*/ 2032421 h 2032421"/>
              <a:gd name="connsiteX3" fmla="*/ 0 w 2295049"/>
              <a:gd name="connsiteY3" fmla="*/ 1986308 h 2032421"/>
              <a:gd name="connsiteX4" fmla="*/ 193128 w 2295049"/>
              <a:gd name="connsiteY4" fmla="*/ 457564 h 2032421"/>
              <a:gd name="connsiteX0" fmla="*/ 193128 w 2240316"/>
              <a:gd name="connsiteY0" fmla="*/ 457564 h 1986308"/>
              <a:gd name="connsiteX1" fmla="*/ 2240316 w 2240316"/>
              <a:gd name="connsiteY1" fmla="*/ 0 h 1986308"/>
              <a:gd name="connsiteX2" fmla="*/ 2223926 w 2240316"/>
              <a:gd name="connsiteY2" fmla="*/ 1962106 h 1986308"/>
              <a:gd name="connsiteX3" fmla="*/ 0 w 2240316"/>
              <a:gd name="connsiteY3" fmla="*/ 1986308 h 1986308"/>
              <a:gd name="connsiteX4" fmla="*/ 193128 w 2240316"/>
              <a:gd name="connsiteY4" fmla="*/ 457564 h 1986308"/>
              <a:gd name="connsiteX0" fmla="*/ 193128 w 2240316"/>
              <a:gd name="connsiteY0" fmla="*/ 457564 h 1986308"/>
              <a:gd name="connsiteX1" fmla="*/ 2240316 w 2240316"/>
              <a:gd name="connsiteY1" fmla="*/ 0 h 1986308"/>
              <a:gd name="connsiteX2" fmla="*/ 2216440 w 2240316"/>
              <a:gd name="connsiteY2" fmla="*/ 1982196 h 1986308"/>
              <a:gd name="connsiteX3" fmla="*/ 0 w 2240316"/>
              <a:gd name="connsiteY3" fmla="*/ 1986308 h 1986308"/>
              <a:gd name="connsiteX4" fmla="*/ 193128 w 2240316"/>
              <a:gd name="connsiteY4" fmla="*/ 457564 h 1986308"/>
              <a:gd name="connsiteX0" fmla="*/ 193128 w 2240316"/>
              <a:gd name="connsiteY0" fmla="*/ 457564 h 1992241"/>
              <a:gd name="connsiteX1" fmla="*/ 2240316 w 2240316"/>
              <a:gd name="connsiteY1" fmla="*/ 0 h 1992241"/>
              <a:gd name="connsiteX2" fmla="*/ 2227670 w 2240316"/>
              <a:gd name="connsiteY2" fmla="*/ 1992241 h 1992241"/>
              <a:gd name="connsiteX3" fmla="*/ 0 w 2240316"/>
              <a:gd name="connsiteY3" fmla="*/ 1986308 h 1992241"/>
              <a:gd name="connsiteX4" fmla="*/ 193128 w 2240316"/>
              <a:gd name="connsiteY4" fmla="*/ 457564 h 1992241"/>
              <a:gd name="connsiteX0" fmla="*/ 193128 w 2240316"/>
              <a:gd name="connsiteY0" fmla="*/ 457564 h 1992241"/>
              <a:gd name="connsiteX1" fmla="*/ 2240316 w 2240316"/>
              <a:gd name="connsiteY1" fmla="*/ 0 h 1992241"/>
              <a:gd name="connsiteX2" fmla="*/ 2227670 w 2240316"/>
              <a:gd name="connsiteY2" fmla="*/ 1992241 h 1992241"/>
              <a:gd name="connsiteX3" fmla="*/ 0 w 2240316"/>
              <a:gd name="connsiteY3" fmla="*/ 1986308 h 1992241"/>
              <a:gd name="connsiteX4" fmla="*/ 193128 w 2240316"/>
              <a:gd name="connsiteY4" fmla="*/ 457564 h 1992241"/>
              <a:gd name="connsiteX0" fmla="*/ 193128 w 2240316"/>
              <a:gd name="connsiteY0" fmla="*/ 457564 h 1987219"/>
              <a:gd name="connsiteX1" fmla="*/ 2240316 w 2240316"/>
              <a:gd name="connsiteY1" fmla="*/ 0 h 1987219"/>
              <a:gd name="connsiteX2" fmla="*/ 2231413 w 2240316"/>
              <a:gd name="connsiteY2" fmla="*/ 1987219 h 1987219"/>
              <a:gd name="connsiteX3" fmla="*/ 0 w 2240316"/>
              <a:gd name="connsiteY3" fmla="*/ 1986308 h 1987219"/>
              <a:gd name="connsiteX4" fmla="*/ 193128 w 2240316"/>
              <a:gd name="connsiteY4" fmla="*/ 457564 h 1987219"/>
              <a:gd name="connsiteX0" fmla="*/ 193128 w 2242506"/>
              <a:gd name="connsiteY0" fmla="*/ 457564 h 1987219"/>
              <a:gd name="connsiteX1" fmla="*/ 2240316 w 2242506"/>
              <a:gd name="connsiteY1" fmla="*/ 0 h 1987219"/>
              <a:gd name="connsiteX2" fmla="*/ 2241403 w 2242506"/>
              <a:gd name="connsiteY2" fmla="*/ 1987219 h 1987219"/>
              <a:gd name="connsiteX3" fmla="*/ 0 w 2242506"/>
              <a:gd name="connsiteY3" fmla="*/ 1986308 h 1987219"/>
              <a:gd name="connsiteX4" fmla="*/ 193128 w 2242506"/>
              <a:gd name="connsiteY4" fmla="*/ 457564 h 1987219"/>
              <a:gd name="connsiteX0" fmla="*/ 170294 w 2219672"/>
              <a:gd name="connsiteY0" fmla="*/ 457564 h 1987219"/>
              <a:gd name="connsiteX1" fmla="*/ 2217482 w 2219672"/>
              <a:gd name="connsiteY1" fmla="*/ 0 h 1987219"/>
              <a:gd name="connsiteX2" fmla="*/ 2218569 w 2219672"/>
              <a:gd name="connsiteY2" fmla="*/ 1987219 h 1987219"/>
              <a:gd name="connsiteX3" fmla="*/ 0 w 2219672"/>
              <a:gd name="connsiteY3" fmla="*/ 1807589 h 1987219"/>
              <a:gd name="connsiteX4" fmla="*/ 170294 w 2219672"/>
              <a:gd name="connsiteY4" fmla="*/ 457564 h 1987219"/>
              <a:gd name="connsiteX0" fmla="*/ 170294 w 2219672"/>
              <a:gd name="connsiteY0" fmla="*/ 457564 h 1839137"/>
              <a:gd name="connsiteX1" fmla="*/ 2217482 w 2219672"/>
              <a:gd name="connsiteY1" fmla="*/ 0 h 1839137"/>
              <a:gd name="connsiteX2" fmla="*/ 2218569 w 2219672"/>
              <a:gd name="connsiteY2" fmla="*/ 1839137 h 1839137"/>
              <a:gd name="connsiteX3" fmla="*/ 0 w 2219672"/>
              <a:gd name="connsiteY3" fmla="*/ 1807589 h 1839137"/>
              <a:gd name="connsiteX4" fmla="*/ 170294 w 2219672"/>
              <a:gd name="connsiteY4" fmla="*/ 457564 h 1839137"/>
              <a:gd name="connsiteX0" fmla="*/ 170294 w 2217482"/>
              <a:gd name="connsiteY0" fmla="*/ 457564 h 1807589"/>
              <a:gd name="connsiteX1" fmla="*/ 2217482 w 2217482"/>
              <a:gd name="connsiteY1" fmla="*/ 0 h 1807589"/>
              <a:gd name="connsiteX2" fmla="*/ 2210958 w 2217482"/>
              <a:gd name="connsiteY2" fmla="*/ 1803393 h 1807589"/>
              <a:gd name="connsiteX3" fmla="*/ 0 w 2217482"/>
              <a:gd name="connsiteY3" fmla="*/ 1807589 h 1807589"/>
              <a:gd name="connsiteX4" fmla="*/ 170294 w 2217482"/>
              <a:gd name="connsiteY4" fmla="*/ 457564 h 1807589"/>
              <a:gd name="connsiteX0" fmla="*/ 170294 w 2217482"/>
              <a:gd name="connsiteY0" fmla="*/ 457564 h 1807589"/>
              <a:gd name="connsiteX1" fmla="*/ 2217482 w 2217482"/>
              <a:gd name="connsiteY1" fmla="*/ 0 h 1807589"/>
              <a:gd name="connsiteX2" fmla="*/ 2210958 w 2217482"/>
              <a:gd name="connsiteY2" fmla="*/ 1803393 h 1807589"/>
              <a:gd name="connsiteX3" fmla="*/ 0 w 2217482"/>
              <a:gd name="connsiteY3" fmla="*/ 1807589 h 1807589"/>
              <a:gd name="connsiteX4" fmla="*/ 170294 w 2217482"/>
              <a:gd name="connsiteY4" fmla="*/ 457564 h 1807589"/>
              <a:gd name="connsiteX0" fmla="*/ 170294 w 2217482"/>
              <a:gd name="connsiteY0" fmla="*/ 457564 h 1807589"/>
              <a:gd name="connsiteX1" fmla="*/ 2217482 w 2217482"/>
              <a:gd name="connsiteY1" fmla="*/ 0 h 1807589"/>
              <a:gd name="connsiteX2" fmla="*/ 2215156 w 2217482"/>
              <a:gd name="connsiteY2" fmla="*/ 1803393 h 1807589"/>
              <a:gd name="connsiteX3" fmla="*/ 0 w 2217482"/>
              <a:gd name="connsiteY3" fmla="*/ 1807589 h 1807589"/>
              <a:gd name="connsiteX4" fmla="*/ 170294 w 2217482"/>
              <a:gd name="connsiteY4" fmla="*/ 457564 h 1807589"/>
              <a:gd name="connsiteX0" fmla="*/ 170294 w 2220388"/>
              <a:gd name="connsiteY0" fmla="*/ 457564 h 1807589"/>
              <a:gd name="connsiteX1" fmla="*/ 2217482 w 2220388"/>
              <a:gd name="connsiteY1" fmla="*/ 0 h 1807589"/>
              <a:gd name="connsiteX2" fmla="*/ 2219354 w 2220388"/>
              <a:gd name="connsiteY2" fmla="*/ 1803393 h 1807589"/>
              <a:gd name="connsiteX3" fmla="*/ 0 w 2220388"/>
              <a:gd name="connsiteY3" fmla="*/ 1807589 h 1807589"/>
              <a:gd name="connsiteX4" fmla="*/ 170294 w 2220388"/>
              <a:gd name="connsiteY4" fmla="*/ 457564 h 180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0388" h="1807589">
                <a:moveTo>
                  <a:pt x="170294" y="457564"/>
                </a:moveTo>
                <a:lnTo>
                  <a:pt x="2217482" y="0"/>
                </a:lnTo>
                <a:cubicBezTo>
                  <a:pt x="2213267" y="664080"/>
                  <a:pt x="2223569" y="1139313"/>
                  <a:pt x="2219354" y="1803393"/>
                </a:cubicBezTo>
                <a:lnTo>
                  <a:pt x="0" y="1807589"/>
                </a:lnTo>
                <a:lnTo>
                  <a:pt x="170294" y="457564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>
            <a:lvl1pPr marL="0" indent="0"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AT" dirty="0"/>
              <a:t>.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5385987" y="4485891"/>
            <a:ext cx="3455326" cy="377512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2100"/>
              </a:lnSpc>
              <a:defRPr sz="1950" b="1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de-AT" dirty="0"/>
              <a:t>1.1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5385986" y="4969050"/>
            <a:ext cx="3744105" cy="17347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50" b="1" baseline="0">
                <a:solidFill>
                  <a:schemeClr val="accent2"/>
                </a:solidFill>
              </a:defRPr>
            </a:lvl1pPr>
            <a:lvl2pPr marL="342900" indent="0">
              <a:buFontTx/>
              <a:buNone/>
              <a:defRPr b="1">
                <a:solidFill>
                  <a:schemeClr val="accent2"/>
                </a:solidFill>
              </a:defRPr>
            </a:lvl2pPr>
            <a:lvl3pPr marL="68580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1028700" indent="0">
              <a:buFontTx/>
              <a:buNone/>
              <a:defRPr b="1">
                <a:solidFill>
                  <a:schemeClr val="accent2"/>
                </a:solidFill>
              </a:defRPr>
            </a:lvl4pPr>
            <a:lvl5pPr marL="1371600" indent="0">
              <a:buFontTx/>
              <a:buNone/>
              <a:defRPr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de-DE" dirty="0"/>
              <a:t>KAPITELÜBERSCHRIFT</a:t>
            </a:r>
            <a:br>
              <a:rPr lang="de-DE" dirty="0"/>
            </a:br>
            <a:r>
              <a:rPr lang="de-DE" dirty="0"/>
              <a:t>IN GROSSBUCHSTABEN</a:t>
            </a:r>
            <a:br>
              <a:rPr lang="de-AT" dirty="0"/>
            </a:br>
            <a:r>
              <a:rPr lang="de-AT" dirty="0"/>
              <a:t>(MAX. 3 ZEILEN)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374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1752601"/>
            <a:ext cx="7772400" cy="457200"/>
          </a:xfrm>
        </p:spPr>
        <p:txBody>
          <a:bodyPr anchor="t">
            <a:normAutofit/>
          </a:bodyPr>
          <a:lstStyle>
            <a:lvl1pPr algn="l">
              <a:defRPr sz="2000" b="1" cap="none"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21"/>
          </p:nvPr>
        </p:nvSpPr>
        <p:spPr>
          <a:xfrm>
            <a:off x="914401" y="3048000"/>
            <a:ext cx="7696200" cy="3276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>
          <a:xfrm>
            <a:off x="838200" y="2133600"/>
            <a:ext cx="7772400" cy="762000"/>
          </a:xfrm>
        </p:spPr>
        <p:txBody>
          <a:bodyPr>
            <a:normAutofit/>
          </a:bodyPr>
          <a:lstStyle>
            <a:lvl1pPr marL="342900" indent="-342900">
              <a:buFont typeface="Arial"/>
              <a:buNone/>
              <a:defRPr sz="1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22"/>
          </p:nvPr>
        </p:nvSpPr>
        <p:spPr>
          <a:xfrm>
            <a:off x="838200" y="960438"/>
            <a:ext cx="2895600" cy="365125"/>
          </a:xfrm>
        </p:spPr>
        <p:txBody>
          <a:bodyPr/>
          <a:lstStyle>
            <a:lvl1pPr algn="l">
              <a:defRPr sz="1400" b="1" baseline="300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Hier steht die Headline des Titelchart</a:t>
            </a:r>
          </a:p>
          <a:p>
            <a:pPr>
              <a:defRPr/>
            </a:pPr>
            <a:r>
              <a:rPr lang="de-DE" altLang="de-DE"/>
              <a:t>Hier die Subheadline des Titelchart</a:t>
            </a:r>
          </a:p>
        </p:txBody>
      </p:sp>
    </p:spTree>
    <p:extLst>
      <p:ext uri="{BB962C8B-B14F-4D97-AF65-F5344CB8AC3E}">
        <p14:creationId xmlns:p14="http://schemas.microsoft.com/office/powerpoint/2010/main" val="301346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85800" y="141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85800" y="2743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itchFamily="34" charset="0"/>
                <a:ea typeface="Geneva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Geneva" charset="0"/>
              </a:defRPr>
            </a:lvl1pPr>
          </a:lstStyle>
          <a:p>
            <a:pPr>
              <a:defRPr/>
            </a:pPr>
            <a:r>
              <a:rPr lang="de-AT" altLang="de-DE"/>
              <a:t>Hier steht die Headline des Titelchart Hier die Subheadline des Titelchart</a:t>
            </a:r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F2FE54-0A93-4C34-9211-3A20902C80C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6" r:id="rId1"/>
    <p:sldLayoutId id="2147484977" r:id="rId2"/>
    <p:sldLayoutId id="2147484978" r:id="rId3"/>
    <p:sldLayoutId id="2147484979" r:id="rId4"/>
    <p:sldLayoutId id="2147484980" r:id="rId5"/>
    <p:sldLayoutId id="2147484981" r:id="rId6"/>
    <p:sldLayoutId id="2147484982" r:id="rId7"/>
    <p:sldLayoutId id="2147484983" r:id="rId8"/>
    <p:sldLayoutId id="2147484984" r:id="rId9"/>
    <p:sldLayoutId id="2147484985" r:id="rId10"/>
    <p:sldLayoutId id="2147484986" r:id="rId11"/>
    <p:sldLayoutId id="2147484987" r:id="rId12"/>
    <p:sldLayoutId id="2147484988" r:id="rId13"/>
    <p:sldLayoutId id="2147484989" r:id="rId14"/>
    <p:sldLayoutId id="2147484990" r:id="rId15"/>
    <p:sldLayoutId id="2147484991" r:id="rId16"/>
    <p:sldLayoutId id="2147484992" r:id="rId17"/>
    <p:sldLayoutId id="2147484993" r:id="rId18"/>
    <p:sldLayoutId id="2147484994" r:id="rId19"/>
    <p:sldLayoutId id="2147484995" r:id="rId20"/>
    <p:sldLayoutId id="2147484996" r:id="rId21"/>
    <p:sldLayoutId id="2147484997" r:id="rId22"/>
    <p:sldLayoutId id="2147484998" r:id="rId23"/>
    <p:sldLayoutId id="2147484999" r:id="rId24"/>
    <p:sldLayoutId id="2147485000" r:id="rId25"/>
    <p:sldLayoutId id="2147485001" r:id="rId26"/>
    <p:sldLayoutId id="2147485002" r:id="rId27"/>
    <p:sldLayoutId id="2147485003" r:id="rId28"/>
    <p:sldLayoutId id="2147485004" r:id="rId29"/>
    <p:sldLayoutId id="2147485005" r:id="rId30"/>
    <p:sldLayoutId id="2147485006" r:id="rId31"/>
    <p:sldLayoutId id="2147485007" r:id="rId32"/>
    <p:sldLayoutId id="2147485008" r:id="rId33"/>
    <p:sldLayoutId id="2147485009" r:id="rId34"/>
    <p:sldLayoutId id="2147485010" r:id="rId35"/>
    <p:sldLayoutId id="2147485011" r:id="rId36"/>
    <p:sldLayoutId id="2147485012" r:id="rId37"/>
    <p:sldLayoutId id="2147485013" r:id="rId38"/>
    <p:sldLayoutId id="2147485014" r:id="rId39"/>
    <p:sldLayoutId id="2147485015" r:id="rId40"/>
    <p:sldLayoutId id="2147485016" r:id="rId41"/>
    <p:sldLayoutId id="2147485017" r:id="rId42"/>
    <p:sldLayoutId id="2147485018" r:id="rId43"/>
    <p:sldLayoutId id="2147485019" r:id="rId44"/>
    <p:sldLayoutId id="2147485020" r:id="rId45"/>
    <p:sldLayoutId id="2147485021" r:id="rId46"/>
    <p:sldLayoutId id="2147485022" r:id="rId47"/>
    <p:sldLayoutId id="2147485023" r:id="rId48"/>
    <p:sldLayoutId id="2147485024" r:id="rId49"/>
    <p:sldLayoutId id="2147485025" r:id="rId50"/>
    <p:sldLayoutId id="2147485026" r:id="rId51"/>
    <p:sldLayoutId id="2147485027" r:id="rId52"/>
    <p:sldLayoutId id="2147485028" r:id="rId53"/>
    <p:sldLayoutId id="2147485029" r:id="rId54"/>
    <p:sldLayoutId id="2147485030" r:id="rId55"/>
    <p:sldLayoutId id="2147485031" r:id="rId56"/>
    <p:sldLayoutId id="2147485032" r:id="rId57"/>
    <p:sldLayoutId id="2147485033" r:id="rId58"/>
    <p:sldLayoutId id="2147485034" r:id="rId59"/>
    <p:sldLayoutId id="2147485035" r:id="rId60"/>
    <p:sldLayoutId id="2147485036" r:id="rId61"/>
    <p:sldLayoutId id="2147485037" r:id="rId62"/>
    <p:sldLayoutId id="2147485038" r:id="rId63"/>
    <p:sldLayoutId id="2147485039" r:id="rId64"/>
    <p:sldLayoutId id="2147485040" r:id="rId65"/>
    <p:sldLayoutId id="2147485041" r:id="rId66"/>
    <p:sldLayoutId id="2147485042" r:id="rId67"/>
    <p:sldLayoutId id="2147485043" r:id="rId68"/>
    <p:sldLayoutId id="2147485044" r:id="rId69"/>
    <p:sldLayoutId id="2147485045" r:id="rId70"/>
    <p:sldLayoutId id="2147485046" r:id="rId71"/>
    <p:sldLayoutId id="2147485047" r:id="rId72"/>
    <p:sldLayoutId id="2147485048" r:id="rId73"/>
    <p:sldLayoutId id="2147485049" r:id="rId74"/>
    <p:sldLayoutId id="2147485050" r:id="rId75"/>
    <p:sldLayoutId id="2147485051" r:id="rId76"/>
    <p:sldLayoutId id="2147485052" r:id="rId77"/>
    <p:sldLayoutId id="2147485053" r:id="rId78"/>
    <p:sldLayoutId id="2147485054" r:id="rId79"/>
    <p:sldLayoutId id="2147485055" r:id="rId80"/>
    <p:sldLayoutId id="2147485056" r:id="rId81"/>
    <p:sldLayoutId id="2147485057" r:id="rId82"/>
    <p:sldLayoutId id="2147485058" r:id="rId8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62626"/>
          </a:solidFill>
          <a:latin typeface="+mj-lt"/>
          <a:ea typeface="Geneva" charset="-128"/>
          <a:cs typeface="Geneva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62626"/>
          </a:solidFill>
          <a:latin typeface="Arial" charset="0"/>
          <a:ea typeface="Geneva" charset="-128"/>
          <a:cs typeface="Geneva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62626"/>
          </a:solidFill>
          <a:latin typeface="Arial" charset="0"/>
          <a:ea typeface="Geneva" charset="-128"/>
          <a:cs typeface="Geneva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62626"/>
          </a:solidFill>
          <a:latin typeface="Arial" charset="0"/>
          <a:ea typeface="Geneva" charset="-128"/>
          <a:cs typeface="Geneva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62626"/>
          </a:solidFill>
          <a:latin typeface="Arial" charset="0"/>
          <a:ea typeface="Geneva" charset="-128"/>
          <a:cs typeface="Geneva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262626"/>
          </a:solidFill>
          <a:latin typeface="Arial" charset="0"/>
          <a:ea typeface="Geneva" charset="-128"/>
          <a:cs typeface="Geneva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262626"/>
          </a:solidFill>
          <a:latin typeface="Arial" charset="0"/>
          <a:ea typeface="Geneva" charset="-128"/>
          <a:cs typeface="Geneva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262626"/>
          </a:solidFill>
          <a:latin typeface="Arial" charset="0"/>
          <a:ea typeface="Geneva" charset="-128"/>
          <a:cs typeface="Geneva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262626"/>
          </a:solidFill>
          <a:latin typeface="Arial" charset="0"/>
          <a:ea typeface="Geneva" charset="-128"/>
          <a:cs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262626"/>
        </a:buClr>
        <a:buFont typeface="Arial" panose="020B0604020202020204" pitchFamily="34" charset="0"/>
        <a:buChar char="•"/>
        <a:defRPr sz="3200" kern="1200">
          <a:solidFill>
            <a:srgbClr val="262626"/>
          </a:solidFill>
          <a:latin typeface="+mn-lt"/>
          <a:ea typeface="Geneva" charset="-128"/>
          <a:cs typeface="Geneva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262626"/>
        </a:buClr>
        <a:buFont typeface="Arial" panose="020B0604020202020204" pitchFamily="34" charset="0"/>
        <a:buChar char="–"/>
        <a:defRPr sz="2400" b="1" kern="1200">
          <a:solidFill>
            <a:srgbClr val="262626"/>
          </a:solidFill>
          <a:latin typeface="+mn-lt"/>
          <a:ea typeface="Geneva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262626"/>
        </a:buClr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ヒラギノ角ゴ Pro W3" charset="-128"/>
          <a:cs typeface="Geneva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262626"/>
        </a:buClr>
        <a:buFont typeface="Arial" panose="020B0604020202020204" pitchFamily="34" charset="0"/>
        <a:buChar char="–"/>
        <a:defRPr sz="1600" b="1" kern="1200">
          <a:solidFill>
            <a:srgbClr val="262626"/>
          </a:solidFill>
          <a:latin typeface="+mn-lt"/>
          <a:ea typeface="ヒラギノ角ゴ Pro W3" charset="-128"/>
          <a:cs typeface="Geneva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262626"/>
        </a:buClr>
        <a:buFont typeface="Arial" panose="020B0604020202020204" pitchFamily="34" charset="0"/>
        <a:buChar char="»"/>
        <a:defRPr sz="1600" kern="1200">
          <a:solidFill>
            <a:srgbClr val="262626"/>
          </a:solidFill>
          <a:latin typeface="+mn-lt"/>
          <a:ea typeface="ヒラギノ角ゴ Pro W3" charset="-128"/>
          <a:cs typeface="Geneva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idx="10"/>
          </p:nvPr>
        </p:nvSpPr>
        <p:spPr>
          <a:xfrm>
            <a:off x="836507" y="1221929"/>
            <a:ext cx="7767941" cy="5400452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de-AT" sz="4000" b="1" dirty="0"/>
              <a:t>Voranschlag 2026 – finaler Entwurf</a:t>
            </a:r>
          </a:p>
          <a:p>
            <a:pPr>
              <a:defRPr/>
            </a:pPr>
            <a:endParaRPr lang="de-AT" sz="2800" b="1" dirty="0"/>
          </a:p>
          <a:p>
            <a:pPr>
              <a:defRPr/>
            </a:pPr>
            <a:endParaRPr lang="de-AT" sz="2800" b="1" dirty="0"/>
          </a:p>
          <a:p>
            <a:pPr>
              <a:defRPr/>
            </a:pPr>
            <a:endParaRPr lang="de-AT" sz="2800" dirty="0"/>
          </a:p>
          <a:p>
            <a:pPr algn="r">
              <a:defRPr/>
            </a:pPr>
            <a:endParaRPr lang="de-AT" sz="2800" dirty="0"/>
          </a:p>
          <a:p>
            <a:pPr>
              <a:defRPr/>
            </a:pPr>
            <a:endParaRPr lang="de-AT" sz="2800" dirty="0"/>
          </a:p>
          <a:p>
            <a:pPr>
              <a:defRPr/>
            </a:pPr>
            <a:endParaRPr lang="de-AT" sz="2800" dirty="0"/>
          </a:p>
          <a:p>
            <a:pPr>
              <a:defRPr/>
            </a:pPr>
            <a:endParaRPr lang="de-AT" sz="2800" dirty="0"/>
          </a:p>
          <a:p>
            <a:pPr>
              <a:defRPr/>
            </a:pPr>
            <a:endParaRPr lang="de-AT" sz="2800" dirty="0"/>
          </a:p>
          <a:p>
            <a:pPr>
              <a:defRPr/>
            </a:pPr>
            <a:endParaRPr lang="de-AT" sz="2800" dirty="0"/>
          </a:p>
          <a:p>
            <a:pPr>
              <a:defRPr/>
            </a:pPr>
            <a:r>
              <a:rPr lang="de-AT" sz="2800" b="1" dirty="0"/>
              <a:t>Pressegespräch</a:t>
            </a:r>
          </a:p>
          <a:p>
            <a:pPr>
              <a:defRPr/>
            </a:pPr>
            <a:endParaRPr lang="de-AT" sz="2800" dirty="0"/>
          </a:p>
          <a:p>
            <a:pPr>
              <a:defRPr/>
            </a:pPr>
            <a:endParaRPr lang="de-AT" sz="2400" dirty="0"/>
          </a:p>
          <a:p>
            <a:pPr>
              <a:spcAft>
                <a:spcPts val="600"/>
              </a:spcAft>
              <a:defRPr/>
            </a:pPr>
            <a:r>
              <a:rPr lang="de-AT" sz="2400" dirty="0"/>
              <a:t>Bürgermeister Ing. Mag. Johannes Anzengruber, </a:t>
            </a:r>
            <a:r>
              <a:rPr lang="de-AT" sz="2400" dirty="0" err="1"/>
              <a:t>BSc</a:t>
            </a:r>
            <a:endParaRPr lang="de-AT" sz="2400" dirty="0"/>
          </a:p>
          <a:p>
            <a:pPr>
              <a:spcAft>
                <a:spcPts val="600"/>
              </a:spcAft>
              <a:defRPr/>
            </a:pPr>
            <a:r>
              <a:rPr lang="de-AT" sz="2400" dirty="0"/>
              <a:t>Klubobmann Vors. Finanzausschuss Dejan Lukovic, BA MA </a:t>
            </a:r>
            <a:r>
              <a:rPr lang="de-AT" sz="2400" dirty="0" err="1"/>
              <a:t>MA</a:t>
            </a:r>
            <a:endParaRPr lang="de-AT" sz="2400" dirty="0"/>
          </a:p>
          <a:p>
            <a:pPr>
              <a:spcAft>
                <a:spcPts val="600"/>
              </a:spcAft>
              <a:defRPr/>
            </a:pPr>
            <a:r>
              <a:rPr lang="de-AT" sz="2400" dirty="0"/>
              <a:t>Finanzdirektor Mag. Martin Rupprechter</a:t>
            </a:r>
          </a:p>
          <a:p>
            <a:pPr>
              <a:defRPr/>
            </a:pPr>
            <a:endParaRPr lang="de-AT" sz="2800" dirty="0"/>
          </a:p>
          <a:p>
            <a:pPr>
              <a:defRPr/>
            </a:pPr>
            <a:endParaRPr lang="de-AT" sz="1200" dirty="0"/>
          </a:p>
          <a:p>
            <a:pPr>
              <a:defRPr/>
            </a:pPr>
            <a:endParaRPr lang="de-AT" sz="1200" dirty="0"/>
          </a:p>
          <a:p>
            <a:pPr>
              <a:defRPr/>
            </a:pPr>
            <a:endParaRPr lang="de-AT" sz="1200" dirty="0"/>
          </a:p>
          <a:p>
            <a:pPr>
              <a:defRPr/>
            </a:pPr>
            <a:endParaRPr lang="de-AT" sz="1200" dirty="0"/>
          </a:p>
          <a:p>
            <a:pPr>
              <a:defRPr/>
            </a:pPr>
            <a:r>
              <a:rPr lang="de-AT" sz="1200" dirty="0"/>
              <a:t>Innsbruck, 05. </a:t>
            </a:r>
            <a:r>
              <a:rPr lang="de-AT" sz="1200" dirty="0">
                <a:highlight>
                  <a:srgbClr val="FFFFFF"/>
                </a:highlight>
              </a:rPr>
              <a:t>Dezember 2025</a:t>
            </a:r>
            <a:r>
              <a:rPr lang="de-AT" sz="1200" dirty="0"/>
              <a:t>												</a:t>
            </a:r>
          </a:p>
          <a:p>
            <a:pPr algn="r">
              <a:defRPr/>
            </a:pPr>
            <a:endParaRPr lang="de-AT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225" y="1844824"/>
            <a:ext cx="4948268" cy="164161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77" y="1844824"/>
            <a:ext cx="2381813" cy="164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50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41BEC-A3D1-EB8A-3821-740916EB4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3DD0CFAA-0B53-0782-B91D-F01EA4EAC571}"/>
              </a:ext>
            </a:extLst>
          </p:cNvPr>
          <p:cNvGraphicFramePr>
            <a:graphicFrameLocks/>
          </p:cNvGraphicFramePr>
          <p:nvPr/>
        </p:nvGraphicFramePr>
        <p:xfrm>
          <a:off x="1619672" y="1628800"/>
          <a:ext cx="604867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C571CB59-11E6-C2BB-138D-D12FF2E07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526"/>
            <a:ext cx="7772400" cy="457200"/>
          </a:xfrm>
        </p:spPr>
        <p:txBody>
          <a:bodyPr/>
          <a:lstStyle/>
          <a:p>
            <a:r>
              <a:rPr lang="de-AT" altLang="de-DE" sz="2400" dirty="0">
                <a:cs typeface="Geneva" charset="0"/>
              </a:rPr>
              <a:t>Städtische Investitionsvorhaben 2026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1ED40311-D142-E5D3-E35C-891B752B6D1D}"/>
              </a:ext>
            </a:extLst>
          </p:cNvPr>
          <p:cNvGraphicFramePr>
            <a:graphicFrameLocks/>
          </p:cNvGraphicFramePr>
          <p:nvPr/>
        </p:nvGraphicFramePr>
        <p:xfrm>
          <a:off x="1011361" y="1476920"/>
          <a:ext cx="6224935" cy="40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id="{EB4314EF-5E8E-5AFF-7695-9CD5B464AC1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auto">
          <a:xfrm>
            <a:off x="0" y="6492875"/>
            <a:ext cx="26273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400" dirty="0"/>
              <a:t>Budgetentwurf Finanzjahr 2026</a:t>
            </a:r>
          </a:p>
        </p:txBody>
      </p:sp>
      <p:sp>
        <p:nvSpPr>
          <p:cNvPr id="9" name="Fußzeilenplatzhalter 1">
            <a:extLst>
              <a:ext uri="{FF2B5EF4-FFF2-40B4-BE49-F238E27FC236}">
                <a16:creationId xmlns:a16="http://schemas.microsoft.com/office/drawing/2014/main" id="{3F114049-87E1-00CD-8F78-919630E098D8}"/>
              </a:ext>
            </a:extLst>
          </p:cNvPr>
          <p:cNvSpPr txBox="1">
            <a:spLocks/>
          </p:cNvSpPr>
          <p:nvPr/>
        </p:nvSpPr>
        <p:spPr bwMode="auto">
          <a:xfrm>
            <a:off x="3409950" y="6473825"/>
            <a:ext cx="2628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44FCD336-F5B8-46E2-BED3-09126393491B}" type="slidenum">
              <a:rPr lang="de-DE" altLang="de-DE" sz="1400" b="1" baseline="30000"/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DE" altLang="de-DE" sz="1400" b="1" baseline="30000" dirty="0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512C6FE4-FE6C-678D-74B6-294AE67D6C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5099294"/>
              </p:ext>
            </p:extLst>
          </p:nvPr>
        </p:nvGraphicFramePr>
        <p:xfrm>
          <a:off x="917202" y="1556793"/>
          <a:ext cx="6463110" cy="410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03EDDA7A-BA0C-0D5A-7077-DE1E0975C4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0211897"/>
              </p:ext>
            </p:extLst>
          </p:nvPr>
        </p:nvGraphicFramePr>
        <p:xfrm>
          <a:off x="1417413" y="1934120"/>
          <a:ext cx="6453189" cy="4338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DC74BFC-1C26-5274-A7B3-18A5E4BA163D}"/>
              </a:ext>
            </a:extLst>
          </p:cNvPr>
          <p:cNvGrpSpPr/>
          <p:nvPr/>
        </p:nvGrpSpPr>
        <p:grpSpPr>
          <a:xfrm>
            <a:off x="1885553" y="1556793"/>
            <a:ext cx="5710783" cy="4454356"/>
            <a:chOff x="1909960" y="-259648"/>
            <a:chExt cx="5268095" cy="3178944"/>
          </a:xfrm>
        </p:grpSpPr>
        <p:graphicFrame>
          <p:nvGraphicFramePr>
            <p:cNvPr id="6" name="Diagramm 5">
              <a:extLst>
                <a:ext uri="{FF2B5EF4-FFF2-40B4-BE49-F238E27FC236}">
                  <a16:creationId xmlns:a16="http://schemas.microsoft.com/office/drawing/2014/main" id="{BEB720A5-AFB2-C372-7D47-55E7D9901B9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49387188"/>
                </p:ext>
              </p:extLst>
            </p:nvPr>
          </p:nvGraphicFramePr>
          <p:xfrm>
            <a:off x="1909960" y="-259648"/>
            <a:ext cx="5268095" cy="31789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1" name="Textfeld 3">
              <a:extLst>
                <a:ext uri="{FF2B5EF4-FFF2-40B4-BE49-F238E27FC236}">
                  <a16:creationId xmlns:a16="http://schemas.microsoft.com/office/drawing/2014/main" id="{6A468A36-EAE3-0CFF-F9FC-13FC6685D769}"/>
                </a:ext>
              </a:extLst>
            </p:cNvPr>
            <p:cNvSpPr txBox="1"/>
            <p:nvPr/>
          </p:nvSpPr>
          <p:spPr>
            <a:xfrm>
              <a:off x="4004651" y="1327948"/>
              <a:ext cx="1351652" cy="2922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€ 33,3 Mio.</a:t>
              </a: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735148EE-A473-3673-3263-59450EF60C16}"/>
              </a:ext>
            </a:extLst>
          </p:cNvPr>
          <p:cNvSpPr txBox="1"/>
          <p:nvPr/>
        </p:nvSpPr>
        <p:spPr>
          <a:xfrm>
            <a:off x="3171467" y="1934120"/>
            <a:ext cx="3085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i="1" dirty="0"/>
              <a:t>*inklusive einmalige Instandhaltungen </a:t>
            </a:r>
            <a:r>
              <a:rPr lang="de-AT" sz="900" i="1" dirty="0" err="1"/>
              <a:t>iHv</a:t>
            </a:r>
            <a:r>
              <a:rPr lang="de-AT" sz="900" i="1" dirty="0"/>
              <a:t> EUR 0,3 Mio.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3361785-FEF5-2ABE-B251-09348C5750C5}"/>
              </a:ext>
            </a:extLst>
          </p:cNvPr>
          <p:cNvSpPr txBox="1"/>
          <p:nvPr/>
        </p:nvSpPr>
        <p:spPr>
          <a:xfrm>
            <a:off x="874496" y="6111682"/>
            <a:ext cx="61815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Rest: </a:t>
            </a:r>
            <a:r>
              <a:rPr lang="de-AT" sz="1100" dirty="0"/>
              <a:t>z.B. </a:t>
            </a:r>
            <a:r>
              <a:rPr lang="de-AT" sz="1100" dirty="0" err="1"/>
              <a:t>Campagne</a:t>
            </a:r>
            <a:r>
              <a:rPr lang="de-AT" sz="1100" dirty="0"/>
              <a:t> Freiraum, Friedhöfe, div. Grundankäufe, Turnhallendach Hötting-West </a:t>
            </a:r>
            <a:r>
              <a:rPr lang="de-AT" sz="1100" dirty="0" err="1"/>
              <a:t>etc</a:t>
            </a:r>
            <a:endParaRPr lang="de-AT" sz="1100" dirty="0"/>
          </a:p>
        </p:txBody>
      </p:sp>
    </p:spTree>
    <p:extLst>
      <p:ext uri="{BB962C8B-B14F-4D97-AF65-F5344CB8AC3E}">
        <p14:creationId xmlns:p14="http://schemas.microsoft.com/office/powerpoint/2010/main" val="1955411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A5CF8F8-E217-3404-1E48-2C91F7CAB2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71"/>
          <a:stretch/>
        </p:blipFill>
        <p:spPr>
          <a:xfrm>
            <a:off x="1" y="0"/>
            <a:ext cx="9143998" cy="6858001"/>
          </a:xfrm>
          <a:prstGeom prst="rect">
            <a:avLst/>
          </a:prstGeom>
        </p:spPr>
      </p:pic>
      <p:sp>
        <p:nvSpPr>
          <p:cNvPr id="4" name="Bildplatzhalter 3"/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5076056" y="4796501"/>
            <a:ext cx="3960440" cy="1656835"/>
          </a:xfrm>
        </p:spPr>
        <p:txBody>
          <a:bodyPr/>
          <a:lstStyle/>
          <a:p>
            <a:r>
              <a:rPr lang="de-AT" sz="1400" u="sng" dirty="0">
                <a:solidFill>
                  <a:schemeClr val="tx2">
                    <a:lumMod val="50000"/>
                  </a:schemeClr>
                </a:solidFill>
              </a:rPr>
              <a:t>Projekte Sicherheit</a:t>
            </a:r>
          </a:p>
          <a:p>
            <a:pPr>
              <a:lnSpc>
                <a:spcPts val="1800"/>
              </a:lnSpc>
            </a:pPr>
            <a:endParaRPr lang="de-AT" sz="1400" u="sng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chemeClr val="tx2">
                    <a:lumMod val="50000"/>
                  </a:schemeClr>
                </a:solidFill>
              </a:rPr>
              <a:t>Feuerwehr Hungerburg € 2,06 Mio.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chemeClr val="tx2">
                    <a:lumMod val="50000"/>
                  </a:schemeClr>
                </a:solidFill>
              </a:rPr>
              <a:t>Sicherheitspoller € 1,0 Mio.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 err="1">
                <a:solidFill>
                  <a:schemeClr val="tx2">
                    <a:lumMod val="50000"/>
                  </a:schemeClr>
                </a:solidFill>
              </a:rPr>
              <a:t>Höttinger</a:t>
            </a:r>
            <a:r>
              <a:rPr lang="de-AT" sz="1400" dirty="0">
                <a:solidFill>
                  <a:schemeClr val="tx2">
                    <a:lumMod val="50000"/>
                  </a:schemeClr>
                </a:solidFill>
              </a:rPr>
              <a:t> Bach € 0,41 Mio.</a:t>
            </a:r>
          </a:p>
        </p:txBody>
      </p:sp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5076056" y="4297135"/>
            <a:ext cx="4102917" cy="377512"/>
          </a:xfrm>
        </p:spPr>
        <p:txBody>
          <a:bodyPr/>
          <a:lstStyle/>
          <a:p>
            <a:r>
              <a:rPr lang="de-AT" altLang="de-DE" sz="1700" dirty="0">
                <a:solidFill>
                  <a:schemeClr val="tx2">
                    <a:lumMod val="50000"/>
                  </a:schemeClr>
                </a:solidFill>
                <a:cs typeface="Geneva" charset="0"/>
              </a:rPr>
              <a:t>Investitionsvorhaben 2026</a:t>
            </a:r>
            <a:endParaRPr lang="de-AT" sz="17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Fußzeilenplatzhalter 1"/>
          <p:cNvSpPr txBox="1">
            <a:spLocks/>
          </p:cNvSpPr>
          <p:nvPr/>
        </p:nvSpPr>
        <p:spPr bwMode="auto">
          <a:xfrm>
            <a:off x="6084168" y="6669313"/>
            <a:ext cx="26273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•"/>
              <a:defRPr sz="3200" b="1" kern="1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–"/>
              <a:defRPr sz="2400" b="1" kern="1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•"/>
              <a:defRPr sz="24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–"/>
              <a:defRPr sz="1600" b="1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AT" sz="800" b="0" dirty="0">
                <a:solidFill>
                  <a:schemeClr val="tx1"/>
                </a:solidFill>
              </a:rPr>
              <a:t>© Stadt Innsbruck</a:t>
            </a:r>
            <a:endParaRPr lang="de-DE" altLang="de-DE" sz="800" dirty="0">
              <a:solidFill>
                <a:schemeClr val="tx1"/>
              </a:solidFill>
            </a:endParaRPr>
          </a:p>
        </p:txBody>
      </p:sp>
      <p:sp>
        <p:nvSpPr>
          <p:cNvPr id="11" name="Freihandform 10"/>
          <p:cNvSpPr/>
          <p:nvPr/>
        </p:nvSpPr>
        <p:spPr>
          <a:xfrm>
            <a:off x="-14288" y="0"/>
            <a:ext cx="4886326" cy="4614863"/>
          </a:xfrm>
          <a:custGeom>
            <a:avLst/>
            <a:gdLst>
              <a:gd name="connsiteX0" fmla="*/ 0 w 4886326"/>
              <a:gd name="connsiteY0" fmla="*/ 4614863 h 4614863"/>
              <a:gd name="connsiteX1" fmla="*/ 14288 w 4886326"/>
              <a:gd name="connsiteY1" fmla="*/ 0 h 4614863"/>
              <a:gd name="connsiteX2" fmla="*/ 4886326 w 4886326"/>
              <a:gd name="connsiteY2" fmla="*/ 0 h 4614863"/>
              <a:gd name="connsiteX3" fmla="*/ 657226 w 4886326"/>
              <a:gd name="connsiteY3" fmla="*/ 700088 h 4614863"/>
              <a:gd name="connsiteX4" fmla="*/ 0 w 4886326"/>
              <a:gd name="connsiteY4" fmla="*/ 4614863 h 461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6326" h="4614863">
                <a:moveTo>
                  <a:pt x="0" y="4614863"/>
                </a:moveTo>
                <a:cubicBezTo>
                  <a:pt x="4763" y="3076575"/>
                  <a:pt x="9525" y="1538288"/>
                  <a:pt x="14288" y="0"/>
                </a:cubicBezTo>
                <a:lnTo>
                  <a:pt x="4886326" y="0"/>
                </a:lnTo>
                <a:lnTo>
                  <a:pt x="657226" y="700088"/>
                </a:lnTo>
                <a:lnTo>
                  <a:pt x="0" y="4614863"/>
                </a:lnTo>
                <a:close/>
              </a:path>
            </a:pathLst>
          </a:custGeom>
          <a:solidFill>
            <a:srgbClr val="636363"/>
          </a:solidFill>
          <a:ln>
            <a:solidFill>
              <a:srgbClr val="63636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Freihandform 13"/>
          <p:cNvSpPr/>
          <p:nvPr/>
        </p:nvSpPr>
        <p:spPr>
          <a:xfrm>
            <a:off x="8570540" y="4886325"/>
            <a:ext cx="600075" cy="1971675"/>
          </a:xfrm>
          <a:custGeom>
            <a:avLst/>
            <a:gdLst>
              <a:gd name="connsiteX0" fmla="*/ 600075 w 600075"/>
              <a:gd name="connsiteY0" fmla="*/ 0 h 1971675"/>
              <a:gd name="connsiteX1" fmla="*/ 0 w 600075"/>
              <a:gd name="connsiteY1" fmla="*/ 1971675 h 1971675"/>
              <a:gd name="connsiteX2" fmla="*/ 600075 w 600075"/>
              <a:gd name="connsiteY2" fmla="*/ 1971675 h 1971675"/>
              <a:gd name="connsiteX3" fmla="*/ 600075 w 600075"/>
              <a:gd name="connsiteY3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" h="1971675">
                <a:moveTo>
                  <a:pt x="600075" y="0"/>
                </a:moveTo>
                <a:lnTo>
                  <a:pt x="0" y="1971675"/>
                </a:lnTo>
                <a:lnTo>
                  <a:pt x="600075" y="1971675"/>
                </a:lnTo>
                <a:lnTo>
                  <a:pt x="600075" y="0"/>
                </a:lnTo>
                <a:close/>
              </a:path>
            </a:pathLst>
          </a:custGeom>
          <a:solidFill>
            <a:srgbClr val="636363"/>
          </a:solidFill>
          <a:ln>
            <a:solidFill>
              <a:srgbClr val="5C5C5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Fußzeilenplatzhalter 1"/>
          <p:cNvSpPr txBox="1">
            <a:spLocks/>
          </p:cNvSpPr>
          <p:nvPr/>
        </p:nvSpPr>
        <p:spPr bwMode="auto">
          <a:xfrm>
            <a:off x="0" y="6492875"/>
            <a:ext cx="26273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•"/>
              <a:defRPr sz="3200" b="1" kern="1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–"/>
              <a:defRPr sz="2400" b="1" kern="1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•"/>
              <a:defRPr sz="24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–"/>
              <a:defRPr sz="1600" b="1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 sz="1100" dirty="0"/>
          </a:p>
        </p:txBody>
      </p:sp>
      <p:sp>
        <p:nvSpPr>
          <p:cNvPr id="15" name="Fußzeilenplatzhalter 1"/>
          <p:cNvSpPr txBox="1">
            <a:spLocks/>
          </p:cNvSpPr>
          <p:nvPr/>
        </p:nvSpPr>
        <p:spPr bwMode="auto">
          <a:xfrm>
            <a:off x="1" y="6492876"/>
            <a:ext cx="262731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•"/>
              <a:defRPr sz="3200" b="1" kern="1200" baseline="300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–"/>
              <a:defRPr sz="2400" b="1" kern="1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•"/>
              <a:defRPr sz="24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–"/>
              <a:defRPr sz="1600" b="1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400" dirty="0">
                <a:solidFill>
                  <a:srgbClr val="FFFFFF"/>
                </a:solidFill>
              </a:rPr>
              <a:t>Budgetentwurf Finanzjahr 2026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463" y="355921"/>
            <a:ext cx="1231251" cy="59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2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AED2041-200B-4881-6C04-51CAEF6AD2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700"/>
          <a:stretch/>
        </p:blipFill>
        <p:spPr>
          <a:xfrm>
            <a:off x="-14288" y="0"/>
            <a:ext cx="9184802" cy="6874485"/>
          </a:xfrm>
          <a:prstGeom prst="rect">
            <a:avLst/>
          </a:prstGeom>
        </p:spPr>
      </p:pic>
      <p:sp>
        <p:nvSpPr>
          <p:cNvPr id="4" name="Bildplatzhalter 3"/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76056" y="4221088"/>
            <a:ext cx="4102917" cy="377512"/>
          </a:xfrm>
        </p:spPr>
        <p:txBody>
          <a:bodyPr/>
          <a:lstStyle/>
          <a:p>
            <a:r>
              <a:rPr lang="de-AT" altLang="de-DE" sz="1700" dirty="0">
                <a:solidFill>
                  <a:schemeClr val="tx2">
                    <a:lumMod val="50000"/>
                  </a:schemeClr>
                </a:solidFill>
                <a:cs typeface="Geneva" charset="0"/>
              </a:rPr>
              <a:t>Investitionsvorhaben 2026</a:t>
            </a:r>
            <a:endParaRPr lang="de-AT" sz="17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5076056" y="4652829"/>
            <a:ext cx="3995936" cy="18005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sz="1400" u="sng" dirty="0">
                <a:solidFill>
                  <a:schemeClr val="tx2">
                    <a:lumMod val="50000"/>
                  </a:schemeClr>
                </a:solidFill>
              </a:rPr>
              <a:t>Projekte Schulen und Kindergärten:</a:t>
            </a:r>
          </a:p>
          <a:p>
            <a:pPr>
              <a:lnSpc>
                <a:spcPts val="1700"/>
              </a:lnSpc>
            </a:pPr>
            <a:endParaRPr lang="de-AT" sz="1400" u="sng" dirty="0">
              <a:solidFill>
                <a:schemeClr val="tx2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chemeClr val="tx2">
                    <a:lumMod val="50000"/>
                  </a:schemeClr>
                </a:solidFill>
              </a:rPr>
              <a:t>Campus </a:t>
            </a:r>
            <a:r>
              <a:rPr lang="de-AT" sz="1400" dirty="0" err="1">
                <a:solidFill>
                  <a:schemeClr val="tx2">
                    <a:lumMod val="50000"/>
                  </a:schemeClr>
                </a:solidFill>
              </a:rPr>
              <a:t>Arzl</a:t>
            </a:r>
            <a:r>
              <a:rPr lang="de-AT" sz="1400" dirty="0">
                <a:solidFill>
                  <a:schemeClr val="tx2">
                    <a:lumMod val="50000"/>
                  </a:schemeClr>
                </a:solidFill>
              </a:rPr>
              <a:t> € 2,77 Mio.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chemeClr val="tx2">
                    <a:lumMod val="50000"/>
                  </a:schemeClr>
                </a:solidFill>
              </a:rPr>
              <a:t>KK/KG </a:t>
            </a:r>
            <a:r>
              <a:rPr lang="de-AT" sz="1400" dirty="0" err="1">
                <a:solidFill>
                  <a:schemeClr val="tx2">
                    <a:lumMod val="50000"/>
                  </a:schemeClr>
                </a:solidFill>
              </a:rPr>
              <a:t>Pechegarten</a:t>
            </a:r>
            <a:r>
              <a:rPr lang="de-AT" sz="1400" dirty="0">
                <a:solidFill>
                  <a:schemeClr val="tx2">
                    <a:lumMod val="50000"/>
                  </a:schemeClr>
                </a:solidFill>
              </a:rPr>
              <a:t> € 1,18 Mio.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chemeClr val="tx2">
                    <a:lumMod val="50000"/>
                  </a:schemeClr>
                </a:solidFill>
              </a:rPr>
              <a:t>KK Casa </a:t>
            </a:r>
            <a:r>
              <a:rPr lang="de-AT" sz="1400" dirty="0" err="1">
                <a:solidFill>
                  <a:schemeClr val="tx2">
                    <a:lumMod val="50000"/>
                  </a:schemeClr>
                </a:solidFill>
              </a:rPr>
              <a:t>dei</a:t>
            </a:r>
            <a:r>
              <a:rPr lang="de-AT" sz="1400" dirty="0">
                <a:solidFill>
                  <a:schemeClr val="tx2">
                    <a:lumMod val="50000"/>
                  </a:schemeClr>
                </a:solidFill>
              </a:rPr>
              <a:t> Bambini € 0,74 Mio.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chemeClr val="tx2">
                    <a:lumMod val="50000"/>
                  </a:schemeClr>
                </a:solidFill>
              </a:rPr>
              <a:t>KK/KG Höhenstraße € 0,60 Mio.</a:t>
            </a:r>
          </a:p>
          <a:p>
            <a:endParaRPr lang="de-AT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127514" y="6669360"/>
            <a:ext cx="14847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800" dirty="0">
                <a:latin typeface="+mn-lt"/>
              </a:rPr>
              <a:t>© Mario Gasser </a:t>
            </a:r>
            <a:r>
              <a:rPr lang="de-AT" sz="800" dirty="0" err="1">
                <a:latin typeface="+mn-lt"/>
              </a:rPr>
              <a:t>Architecture</a:t>
            </a:r>
            <a:endParaRPr lang="de-AT" sz="800" dirty="0">
              <a:latin typeface="+mn-lt"/>
            </a:endParaRPr>
          </a:p>
        </p:txBody>
      </p:sp>
      <p:sp>
        <p:nvSpPr>
          <p:cNvPr id="10" name="Freihandform 9"/>
          <p:cNvSpPr/>
          <p:nvPr/>
        </p:nvSpPr>
        <p:spPr>
          <a:xfrm>
            <a:off x="8561015" y="4886325"/>
            <a:ext cx="600075" cy="1971675"/>
          </a:xfrm>
          <a:custGeom>
            <a:avLst/>
            <a:gdLst>
              <a:gd name="connsiteX0" fmla="*/ 600075 w 600075"/>
              <a:gd name="connsiteY0" fmla="*/ 0 h 1971675"/>
              <a:gd name="connsiteX1" fmla="*/ 0 w 600075"/>
              <a:gd name="connsiteY1" fmla="*/ 1971675 h 1971675"/>
              <a:gd name="connsiteX2" fmla="*/ 600075 w 600075"/>
              <a:gd name="connsiteY2" fmla="*/ 1971675 h 1971675"/>
              <a:gd name="connsiteX3" fmla="*/ 600075 w 600075"/>
              <a:gd name="connsiteY3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" h="1971675">
                <a:moveTo>
                  <a:pt x="600075" y="0"/>
                </a:moveTo>
                <a:lnTo>
                  <a:pt x="0" y="1971675"/>
                </a:lnTo>
                <a:lnTo>
                  <a:pt x="600075" y="1971675"/>
                </a:lnTo>
                <a:lnTo>
                  <a:pt x="600075" y="0"/>
                </a:lnTo>
                <a:close/>
              </a:path>
            </a:pathLst>
          </a:custGeom>
          <a:solidFill>
            <a:srgbClr val="636363"/>
          </a:solidFill>
          <a:ln>
            <a:solidFill>
              <a:srgbClr val="5C5C5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Freihandform 10"/>
          <p:cNvSpPr/>
          <p:nvPr/>
        </p:nvSpPr>
        <p:spPr>
          <a:xfrm>
            <a:off x="-14288" y="0"/>
            <a:ext cx="4886326" cy="4614863"/>
          </a:xfrm>
          <a:custGeom>
            <a:avLst/>
            <a:gdLst>
              <a:gd name="connsiteX0" fmla="*/ 0 w 4886326"/>
              <a:gd name="connsiteY0" fmla="*/ 4614863 h 4614863"/>
              <a:gd name="connsiteX1" fmla="*/ 14288 w 4886326"/>
              <a:gd name="connsiteY1" fmla="*/ 0 h 4614863"/>
              <a:gd name="connsiteX2" fmla="*/ 4886326 w 4886326"/>
              <a:gd name="connsiteY2" fmla="*/ 0 h 4614863"/>
              <a:gd name="connsiteX3" fmla="*/ 657226 w 4886326"/>
              <a:gd name="connsiteY3" fmla="*/ 700088 h 4614863"/>
              <a:gd name="connsiteX4" fmla="*/ 0 w 4886326"/>
              <a:gd name="connsiteY4" fmla="*/ 4614863 h 461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6326" h="4614863">
                <a:moveTo>
                  <a:pt x="0" y="4614863"/>
                </a:moveTo>
                <a:cubicBezTo>
                  <a:pt x="4763" y="3076575"/>
                  <a:pt x="9525" y="1538288"/>
                  <a:pt x="14288" y="0"/>
                </a:cubicBezTo>
                <a:lnTo>
                  <a:pt x="4886326" y="0"/>
                </a:lnTo>
                <a:lnTo>
                  <a:pt x="657226" y="700088"/>
                </a:lnTo>
                <a:lnTo>
                  <a:pt x="0" y="4614863"/>
                </a:lnTo>
                <a:close/>
              </a:path>
            </a:pathLst>
          </a:custGeom>
          <a:solidFill>
            <a:srgbClr val="636363"/>
          </a:solidFill>
          <a:ln>
            <a:solidFill>
              <a:srgbClr val="63636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463" y="355921"/>
            <a:ext cx="1231251" cy="599027"/>
          </a:xfrm>
          <a:prstGeom prst="rect">
            <a:avLst/>
          </a:prstGeom>
        </p:spPr>
      </p:pic>
      <p:sp>
        <p:nvSpPr>
          <p:cNvPr id="14" name="Fußzeilenplatzhalter 1"/>
          <p:cNvSpPr txBox="1">
            <a:spLocks/>
          </p:cNvSpPr>
          <p:nvPr/>
        </p:nvSpPr>
        <p:spPr bwMode="auto">
          <a:xfrm>
            <a:off x="1" y="6486797"/>
            <a:ext cx="262731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•"/>
              <a:defRPr sz="3200" b="1" kern="1200" baseline="300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–"/>
              <a:defRPr sz="2400" b="1" kern="1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•"/>
              <a:defRPr sz="24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–"/>
              <a:defRPr sz="1600" b="1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400" dirty="0">
                <a:solidFill>
                  <a:srgbClr val="FFFFFF"/>
                </a:solidFill>
              </a:rPr>
              <a:t>Budgetentwurf Finanzjahr 2026</a:t>
            </a:r>
          </a:p>
        </p:txBody>
      </p:sp>
    </p:spTree>
    <p:extLst>
      <p:ext uri="{BB962C8B-B14F-4D97-AF65-F5344CB8AC3E}">
        <p14:creationId xmlns:p14="http://schemas.microsoft.com/office/powerpoint/2010/main" val="3092950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AEF2F388-46D1-8501-ECD9-6446930E4F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03" r="28617"/>
          <a:stretch/>
        </p:blipFill>
        <p:spPr>
          <a:xfrm>
            <a:off x="1" y="12574"/>
            <a:ext cx="9144000" cy="6857251"/>
          </a:xfrm>
          <a:prstGeom prst="rect">
            <a:avLst/>
          </a:prstGeom>
        </p:spPr>
      </p:pic>
      <p:sp>
        <p:nvSpPr>
          <p:cNvPr id="4" name="Bildplatzhalter 3"/>
          <p:cNvSpPr>
            <a:spLocks noGrp="1"/>
          </p:cNvSpPr>
          <p:nvPr>
            <p:ph type="pic" sz="quarter" idx="18"/>
          </p:nvPr>
        </p:nvSpPr>
        <p:spPr>
          <a:xfrm>
            <a:off x="4322068" y="3140969"/>
            <a:ext cx="4822997" cy="3726558"/>
          </a:xfrm>
        </p:spPr>
        <p:txBody>
          <a:bodyPr/>
          <a:lstStyle/>
          <a:p>
            <a:endParaRPr lang="de-A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798481" y="4635664"/>
            <a:ext cx="3455326" cy="377512"/>
          </a:xfrm>
        </p:spPr>
        <p:txBody>
          <a:bodyPr/>
          <a:lstStyle/>
          <a:p>
            <a:r>
              <a:rPr lang="de-AT" sz="1400" u="sng" dirty="0">
                <a:solidFill>
                  <a:schemeClr val="tx2">
                    <a:lumMod val="50000"/>
                  </a:schemeClr>
                </a:solidFill>
              </a:rPr>
              <a:t>Sportanlagen:</a:t>
            </a:r>
            <a:br>
              <a:rPr lang="de-AT" sz="1400" u="sng" dirty="0">
                <a:solidFill>
                  <a:schemeClr val="tx2">
                    <a:lumMod val="50000"/>
                  </a:schemeClr>
                </a:solidFill>
              </a:rPr>
            </a:br>
            <a:endParaRPr lang="de-AT" sz="14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4788024" y="5114710"/>
            <a:ext cx="4212490" cy="10505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1400" dirty="0" err="1">
                <a:solidFill>
                  <a:schemeClr val="tx2">
                    <a:lumMod val="50000"/>
                  </a:schemeClr>
                </a:solidFill>
              </a:rPr>
              <a:t>Campagne</a:t>
            </a:r>
            <a:r>
              <a:rPr lang="de-AT" sz="1400" dirty="0">
                <a:solidFill>
                  <a:schemeClr val="tx2">
                    <a:lumMod val="50000"/>
                  </a:schemeClr>
                </a:solidFill>
              </a:rPr>
              <a:t> Freiraumgestaltung € 0,81 Mio.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chemeClr val="tx2">
                    <a:lumMod val="50000"/>
                  </a:schemeClr>
                </a:solidFill>
              </a:rPr>
              <a:t>Sanierung Turnhalle Hötting-W. € 1,11 Mio.</a:t>
            </a:r>
          </a:p>
          <a:p>
            <a:endParaRPr lang="de-AT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7740352" y="6654382"/>
            <a:ext cx="8563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© POLA Berlin</a:t>
            </a:r>
          </a:p>
        </p:txBody>
      </p:sp>
      <p:sp>
        <p:nvSpPr>
          <p:cNvPr id="10" name="Freihandform 9"/>
          <p:cNvSpPr/>
          <p:nvPr/>
        </p:nvSpPr>
        <p:spPr>
          <a:xfrm>
            <a:off x="8550052" y="4876800"/>
            <a:ext cx="600075" cy="1971675"/>
          </a:xfrm>
          <a:custGeom>
            <a:avLst/>
            <a:gdLst>
              <a:gd name="connsiteX0" fmla="*/ 600075 w 600075"/>
              <a:gd name="connsiteY0" fmla="*/ 0 h 1971675"/>
              <a:gd name="connsiteX1" fmla="*/ 0 w 600075"/>
              <a:gd name="connsiteY1" fmla="*/ 1971675 h 1971675"/>
              <a:gd name="connsiteX2" fmla="*/ 600075 w 600075"/>
              <a:gd name="connsiteY2" fmla="*/ 1971675 h 1971675"/>
              <a:gd name="connsiteX3" fmla="*/ 600075 w 600075"/>
              <a:gd name="connsiteY3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" h="1971675">
                <a:moveTo>
                  <a:pt x="600075" y="0"/>
                </a:moveTo>
                <a:lnTo>
                  <a:pt x="0" y="1971675"/>
                </a:lnTo>
                <a:lnTo>
                  <a:pt x="600075" y="1971675"/>
                </a:lnTo>
                <a:lnTo>
                  <a:pt x="600075" y="0"/>
                </a:lnTo>
                <a:close/>
              </a:path>
            </a:pathLst>
          </a:custGeom>
          <a:solidFill>
            <a:srgbClr val="636363"/>
          </a:solidFill>
          <a:ln>
            <a:solidFill>
              <a:srgbClr val="5C5C5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Freihandform 10"/>
          <p:cNvSpPr/>
          <p:nvPr/>
        </p:nvSpPr>
        <p:spPr>
          <a:xfrm>
            <a:off x="-14288" y="0"/>
            <a:ext cx="4886326" cy="4614863"/>
          </a:xfrm>
          <a:custGeom>
            <a:avLst/>
            <a:gdLst>
              <a:gd name="connsiteX0" fmla="*/ 0 w 4886326"/>
              <a:gd name="connsiteY0" fmla="*/ 4614863 h 4614863"/>
              <a:gd name="connsiteX1" fmla="*/ 14288 w 4886326"/>
              <a:gd name="connsiteY1" fmla="*/ 0 h 4614863"/>
              <a:gd name="connsiteX2" fmla="*/ 4886326 w 4886326"/>
              <a:gd name="connsiteY2" fmla="*/ 0 h 4614863"/>
              <a:gd name="connsiteX3" fmla="*/ 657226 w 4886326"/>
              <a:gd name="connsiteY3" fmla="*/ 700088 h 4614863"/>
              <a:gd name="connsiteX4" fmla="*/ 0 w 4886326"/>
              <a:gd name="connsiteY4" fmla="*/ 4614863 h 461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6326" h="4614863">
                <a:moveTo>
                  <a:pt x="0" y="4614863"/>
                </a:moveTo>
                <a:cubicBezTo>
                  <a:pt x="4763" y="3076575"/>
                  <a:pt x="9525" y="1538288"/>
                  <a:pt x="14288" y="0"/>
                </a:cubicBezTo>
                <a:lnTo>
                  <a:pt x="4886326" y="0"/>
                </a:lnTo>
                <a:lnTo>
                  <a:pt x="657226" y="700088"/>
                </a:lnTo>
                <a:lnTo>
                  <a:pt x="0" y="4614863"/>
                </a:lnTo>
                <a:close/>
              </a:path>
            </a:pathLst>
          </a:custGeom>
          <a:solidFill>
            <a:srgbClr val="636363"/>
          </a:solidFill>
          <a:ln>
            <a:solidFill>
              <a:srgbClr val="63636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463" y="355921"/>
            <a:ext cx="1231251" cy="599027"/>
          </a:xfrm>
          <a:prstGeom prst="rect">
            <a:avLst/>
          </a:prstGeom>
        </p:spPr>
      </p:pic>
      <p:sp>
        <p:nvSpPr>
          <p:cNvPr id="13" name="Fußzeilenplatzhalter 1"/>
          <p:cNvSpPr txBox="1">
            <a:spLocks/>
          </p:cNvSpPr>
          <p:nvPr/>
        </p:nvSpPr>
        <p:spPr bwMode="auto">
          <a:xfrm>
            <a:off x="1" y="6504701"/>
            <a:ext cx="262731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•"/>
              <a:defRPr sz="3200" b="1" kern="1200" baseline="300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–"/>
              <a:defRPr sz="2400" b="1" kern="1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•"/>
              <a:defRPr sz="24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–"/>
              <a:defRPr sz="1600" b="1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 kern="12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400" dirty="0">
                <a:solidFill>
                  <a:srgbClr val="FFFFFF"/>
                </a:solidFill>
              </a:rPr>
              <a:t>Budgetentwurf Finanzjahr 2026</a:t>
            </a:r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4788024" y="4134608"/>
            <a:ext cx="4102917" cy="377512"/>
          </a:xfrm>
        </p:spPr>
        <p:txBody>
          <a:bodyPr/>
          <a:lstStyle/>
          <a:p>
            <a:r>
              <a:rPr lang="de-AT" altLang="de-DE" sz="1700" dirty="0">
                <a:solidFill>
                  <a:schemeClr val="tx2">
                    <a:lumMod val="50000"/>
                  </a:schemeClr>
                </a:solidFill>
                <a:cs typeface="Geneva" charset="0"/>
              </a:rPr>
              <a:t>Investitionsvorhaben 2026</a:t>
            </a:r>
            <a:endParaRPr lang="de-AT" sz="17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263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idx="4294967295"/>
          </p:nvPr>
        </p:nvSpPr>
        <p:spPr>
          <a:xfrm>
            <a:off x="837059" y="1052736"/>
            <a:ext cx="7772400" cy="525658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de-AT" sz="2800" b="1" dirty="0"/>
              <a:t>VIELEN DANK FÜR IHRE AUFMERKSAMKEIT!</a:t>
            </a:r>
          </a:p>
          <a:p>
            <a:pPr marL="0" indent="0">
              <a:buNone/>
              <a:defRPr/>
            </a:pPr>
            <a:endParaRPr lang="de-AT" sz="1200" dirty="0"/>
          </a:p>
          <a:p>
            <a:pPr marL="0" indent="0">
              <a:buNone/>
              <a:defRPr/>
            </a:pPr>
            <a:endParaRPr lang="de-AT" sz="1200" dirty="0"/>
          </a:p>
          <a:p>
            <a:pPr marL="0" indent="0">
              <a:buNone/>
              <a:defRPr/>
            </a:pPr>
            <a:endParaRPr lang="de-AT" sz="1200" b="1" dirty="0"/>
          </a:p>
          <a:p>
            <a:pPr marL="0" indent="0">
              <a:buNone/>
              <a:defRPr/>
            </a:pPr>
            <a:endParaRPr lang="de-AT" sz="1200" b="1" dirty="0"/>
          </a:p>
          <a:p>
            <a:pPr marL="0" indent="0">
              <a:buNone/>
              <a:defRPr/>
            </a:pPr>
            <a:endParaRPr lang="de-AT" sz="1200" b="1" dirty="0"/>
          </a:p>
          <a:p>
            <a:pPr marL="0" indent="0">
              <a:buNone/>
              <a:defRPr/>
            </a:pPr>
            <a:endParaRPr lang="de-AT" sz="1200" b="1" dirty="0"/>
          </a:p>
          <a:p>
            <a:pPr marL="0" indent="0">
              <a:buNone/>
              <a:defRPr/>
            </a:pPr>
            <a:endParaRPr lang="de-AT" sz="1200" b="1" dirty="0"/>
          </a:p>
          <a:p>
            <a:pPr marL="0" indent="0">
              <a:buNone/>
              <a:defRPr/>
            </a:pPr>
            <a:endParaRPr lang="de-AT" sz="1200" b="1" dirty="0"/>
          </a:p>
          <a:p>
            <a:pPr marL="0" indent="0">
              <a:buNone/>
              <a:defRPr/>
            </a:pPr>
            <a:endParaRPr lang="de-AT" sz="1200" b="1" dirty="0"/>
          </a:p>
          <a:p>
            <a:pPr marL="0" indent="0">
              <a:buNone/>
              <a:defRPr/>
            </a:pPr>
            <a:endParaRPr lang="de-AT" sz="1200" b="1" dirty="0"/>
          </a:p>
          <a:p>
            <a:pPr marL="0" indent="0">
              <a:buNone/>
              <a:defRPr/>
            </a:pPr>
            <a:endParaRPr lang="de-AT" sz="1200" b="1" dirty="0"/>
          </a:p>
          <a:p>
            <a:pPr marL="0" indent="0">
              <a:buNone/>
              <a:defRPr/>
            </a:pPr>
            <a:endParaRPr lang="de-AT" sz="1200" b="1" dirty="0"/>
          </a:p>
          <a:p>
            <a:pPr marL="0" indent="0">
              <a:buNone/>
              <a:defRPr/>
            </a:pPr>
            <a:endParaRPr lang="de-AT" sz="1200" b="1" dirty="0"/>
          </a:p>
          <a:p>
            <a:pPr marL="0" indent="0">
              <a:buNone/>
              <a:defRPr/>
            </a:pPr>
            <a:endParaRPr lang="de-AT" sz="1200" b="1" dirty="0"/>
          </a:p>
          <a:p>
            <a:pPr marL="0" indent="0">
              <a:buNone/>
              <a:defRPr/>
            </a:pPr>
            <a:endParaRPr lang="de-AT" sz="1200" b="1" dirty="0"/>
          </a:p>
          <a:p>
            <a:pPr marL="0" indent="0">
              <a:buNone/>
              <a:defRPr/>
            </a:pPr>
            <a:endParaRPr lang="de-AT" sz="1200" dirty="0"/>
          </a:p>
          <a:p>
            <a:pPr marL="0" indent="0">
              <a:buNone/>
              <a:defRPr/>
            </a:pPr>
            <a:endParaRPr lang="de-AT" sz="1200" dirty="0"/>
          </a:p>
          <a:p>
            <a:pPr marL="0" indent="0">
              <a:buNone/>
              <a:defRPr/>
            </a:pPr>
            <a:r>
              <a:rPr lang="de-AT" sz="1000" dirty="0"/>
              <a:t>Stadtmagistrat Innsbruck</a:t>
            </a:r>
          </a:p>
          <a:p>
            <a:pPr marL="0" indent="0">
              <a:buNone/>
              <a:defRPr/>
            </a:pPr>
            <a:r>
              <a:rPr lang="de-AT" sz="1000" dirty="0"/>
              <a:t>Magistratsabteilung IV - Finanz-, Wirtschafts- und Beteiligungsverwaltung</a:t>
            </a:r>
          </a:p>
          <a:p>
            <a:pPr marL="0" indent="0">
              <a:buNone/>
              <a:defRPr/>
            </a:pPr>
            <a:endParaRPr lang="de-AT" sz="1000" dirty="0"/>
          </a:p>
          <a:p>
            <a:pPr marL="0" indent="0">
              <a:buNone/>
              <a:defRPr/>
            </a:pPr>
            <a:r>
              <a:rPr lang="de-AT" sz="1000" dirty="0"/>
              <a:t>Innsbruck, Dezember 2025</a:t>
            </a:r>
          </a:p>
          <a:p>
            <a:pPr>
              <a:defRPr/>
            </a:pPr>
            <a:endParaRPr lang="de-AT" sz="1200" dirty="0"/>
          </a:p>
          <a:p>
            <a:pPr marL="0" indent="0">
              <a:buNone/>
              <a:defRPr/>
            </a:pPr>
            <a:endParaRPr lang="de-AT" sz="12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t="17131" b="23429"/>
          <a:stretch/>
        </p:blipFill>
        <p:spPr>
          <a:xfrm>
            <a:off x="889272" y="2096853"/>
            <a:ext cx="7571159" cy="27723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4CE4E8D-5176-42F6-C4FE-9706188665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892"/>
          <a:stretch/>
        </p:blipFill>
        <p:spPr>
          <a:xfrm>
            <a:off x="700417" y="1608703"/>
            <a:ext cx="6967927" cy="3044433"/>
          </a:xfrm>
          <a:prstGeom prst="rect">
            <a:avLst/>
          </a:prstGeom>
        </p:spPr>
      </p:pic>
      <p:sp>
        <p:nvSpPr>
          <p:cNvPr id="91138" name="Titel 1"/>
          <p:cNvSpPr>
            <a:spLocks noGrp="1"/>
          </p:cNvSpPr>
          <p:nvPr>
            <p:ph type="title"/>
          </p:nvPr>
        </p:nvSpPr>
        <p:spPr>
          <a:xfrm>
            <a:off x="838200" y="739552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de-AT" altLang="de-DE" sz="2400" dirty="0">
                <a:cs typeface="Geneva" charset="0"/>
              </a:rPr>
              <a:t>Budget 2026 - Finanzierungsvoranschlag</a:t>
            </a:r>
            <a:br>
              <a:rPr lang="de-AT" altLang="de-DE" sz="2400" dirty="0">
                <a:cs typeface="Geneva" charset="0"/>
              </a:rPr>
            </a:br>
            <a:endParaRPr lang="de-AT" altLang="de-DE" sz="2400" dirty="0">
              <a:cs typeface="Geneva" charset="0"/>
            </a:endParaRPr>
          </a:p>
        </p:txBody>
      </p:sp>
      <p:sp>
        <p:nvSpPr>
          <p:cNvPr id="91142" name="Fußzeilenplatzhalter 1"/>
          <p:cNvSpPr txBox="1">
            <a:spLocks/>
          </p:cNvSpPr>
          <p:nvPr/>
        </p:nvSpPr>
        <p:spPr bwMode="auto">
          <a:xfrm>
            <a:off x="3409950" y="6473825"/>
            <a:ext cx="2628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44FCD336-F5B8-46E2-BED3-09126393491B}" type="slidenum">
              <a:rPr lang="de-DE" altLang="de-DE" sz="1400" b="1" baseline="30000"/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de-DE" altLang="de-DE" sz="1400" b="1" baseline="30000"/>
          </a:p>
        </p:txBody>
      </p:sp>
      <p:sp>
        <p:nvSpPr>
          <p:cNvPr id="5" name="Textfeld 4"/>
          <p:cNvSpPr txBox="1"/>
          <p:nvPr/>
        </p:nvSpPr>
        <p:spPr>
          <a:xfrm>
            <a:off x="7670203" y="4492277"/>
            <a:ext cx="1656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u="sng" dirty="0"/>
              <a:t>§ 54 </a:t>
            </a:r>
            <a:r>
              <a:rPr lang="de-AT" sz="1400" b="1" u="sng" dirty="0" err="1"/>
              <a:t>IStR</a:t>
            </a:r>
            <a:r>
              <a:rPr lang="de-AT" sz="1400" b="1" u="sng" dirty="0"/>
              <a:t> – Definition ausgeglichener Haushalt:</a:t>
            </a:r>
          </a:p>
          <a:p>
            <a:endParaRPr lang="de-AT" sz="1400" b="1" dirty="0"/>
          </a:p>
          <a:p>
            <a:endParaRPr lang="de-AT" sz="1400" b="1" dirty="0"/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13"/>
          </p:nvPr>
        </p:nvSpPr>
        <p:spPr bwMode="auto">
          <a:xfrm>
            <a:off x="0" y="6492875"/>
            <a:ext cx="26273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400" dirty="0"/>
              <a:t>Budgetentwurf Finanzjahr 2026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7D6DBF3-5655-8267-BFDC-4B59E426E0F1}"/>
              </a:ext>
            </a:extLst>
          </p:cNvPr>
          <p:cNvSpPr/>
          <p:nvPr/>
        </p:nvSpPr>
        <p:spPr>
          <a:xfrm>
            <a:off x="704288" y="2420888"/>
            <a:ext cx="6967927" cy="20912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D0BC34B-F933-794A-4A85-19A69B6830AA}"/>
              </a:ext>
            </a:extLst>
          </p:cNvPr>
          <p:cNvSpPr/>
          <p:nvPr/>
        </p:nvSpPr>
        <p:spPr>
          <a:xfrm>
            <a:off x="714375" y="4352925"/>
            <a:ext cx="6944870" cy="22084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Nach links gekrümmter Pfeil 13">
            <a:extLst>
              <a:ext uri="{FF2B5EF4-FFF2-40B4-BE49-F238E27FC236}">
                <a16:creationId xmlns:a16="http://schemas.microsoft.com/office/drawing/2014/main" id="{94FA2D4F-8A9B-011C-0D0E-11E748E7F742}"/>
              </a:ext>
            </a:extLst>
          </p:cNvPr>
          <p:cNvSpPr/>
          <p:nvPr/>
        </p:nvSpPr>
        <p:spPr>
          <a:xfrm>
            <a:off x="7695748" y="2493139"/>
            <a:ext cx="576064" cy="2080625"/>
          </a:xfrm>
          <a:prstGeom prst="curved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6E0095-888E-AD50-737F-0D74D0D92A52}"/>
              </a:ext>
            </a:extLst>
          </p:cNvPr>
          <p:cNvSpPr txBox="1"/>
          <p:nvPr/>
        </p:nvSpPr>
        <p:spPr>
          <a:xfrm>
            <a:off x="1511427" y="5042358"/>
            <a:ext cx="46656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 dirty="0">
                <a:solidFill>
                  <a:srgbClr val="C00000"/>
                </a:solidFill>
              </a:rPr>
              <a:t>Positive Veränderung </a:t>
            </a:r>
            <a:r>
              <a:rPr lang="de-AT" b="1" dirty="0" err="1">
                <a:solidFill>
                  <a:srgbClr val="C00000"/>
                </a:solidFill>
              </a:rPr>
              <a:t>ggü</a:t>
            </a:r>
            <a:r>
              <a:rPr lang="de-AT" b="1" dirty="0">
                <a:solidFill>
                  <a:srgbClr val="C00000"/>
                </a:solidFill>
              </a:rPr>
              <a:t> VA-Entwurf um rund 1,2 Mio. 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b="1" dirty="0">
                <a:solidFill>
                  <a:srgbClr val="C00000"/>
                </a:solidFill>
              </a:rPr>
              <a:t>Gegenüber VA 2025 +11,8 Mio. EUR</a:t>
            </a:r>
          </a:p>
        </p:txBody>
      </p:sp>
    </p:spTree>
    <p:extLst>
      <p:ext uri="{BB962C8B-B14F-4D97-AF65-F5344CB8AC3E}">
        <p14:creationId xmlns:p14="http://schemas.microsoft.com/office/powerpoint/2010/main" val="1934405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el 1"/>
          <p:cNvSpPr>
            <a:spLocks noGrp="1"/>
          </p:cNvSpPr>
          <p:nvPr>
            <p:ph type="title"/>
          </p:nvPr>
        </p:nvSpPr>
        <p:spPr>
          <a:xfrm>
            <a:off x="838200" y="1099592"/>
            <a:ext cx="7772400" cy="457200"/>
          </a:xfrm>
        </p:spPr>
        <p:txBody>
          <a:bodyPr>
            <a:normAutofit/>
          </a:bodyPr>
          <a:lstStyle/>
          <a:p>
            <a:r>
              <a:rPr lang="de-AT" altLang="de-DE" sz="2400" dirty="0">
                <a:cs typeface="Geneva" charset="0"/>
              </a:rPr>
              <a:t>Prognose Ertragsanteile an Bundesabgaben</a:t>
            </a:r>
          </a:p>
        </p:txBody>
      </p:sp>
      <p:sp>
        <p:nvSpPr>
          <p:cNvPr id="91142" name="Fußzeilenplatzhalter 1"/>
          <p:cNvSpPr txBox="1">
            <a:spLocks/>
          </p:cNvSpPr>
          <p:nvPr/>
        </p:nvSpPr>
        <p:spPr bwMode="auto">
          <a:xfrm>
            <a:off x="3409950" y="6473825"/>
            <a:ext cx="2628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CD336-F5B8-46E2-BED3-09126393491B}" type="slidenum">
              <a:rPr kumimoji="0" lang="de-DE" altLang="de-DE" sz="1400" b="1" i="0" u="none" strike="noStrike" kern="1200" cap="none" spc="0" normalizeH="0" baseline="3000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altLang="de-DE" sz="1400" b="1" i="0" u="none" strike="noStrike" kern="1200" cap="none" spc="0" normalizeH="0" baseline="3000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Geneva" charset="0"/>
            </a:endParaRP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3"/>
          </p:nvPr>
        </p:nvSpPr>
        <p:spPr bwMode="auto">
          <a:xfrm>
            <a:off x="0" y="6492875"/>
            <a:ext cx="26273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1" i="0" u="none" strike="noStrike" kern="1200" cap="none" spc="0" normalizeH="0" baseline="3000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Budgetentwurf Finanzjahr 2026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idx="12"/>
          </p:nvPr>
        </p:nvSpPr>
        <p:spPr>
          <a:xfrm>
            <a:off x="867450" y="1609546"/>
            <a:ext cx="7920359" cy="1420713"/>
          </a:xfrm>
        </p:spPr>
        <p:txBody>
          <a:bodyPr>
            <a:normAutofit/>
          </a:bodyPr>
          <a:lstStyle/>
          <a:p>
            <a:pPr marL="285750" indent="-285750">
              <a:defRPr/>
            </a:pPr>
            <a:r>
              <a:rPr lang="de-AT" sz="1800" dirty="0"/>
              <a:t>Prognose: Schätzung  des Bundesministeriums für Finanzen (10/2025)</a:t>
            </a:r>
          </a:p>
          <a:p>
            <a:pPr marL="285750" indent="-285750">
              <a:defRPr/>
            </a:pPr>
            <a:r>
              <a:rPr lang="de-AT" sz="1800" dirty="0"/>
              <a:t>flacher Anstieg: nur 5,1% bzw. EUR 13,3 Mio. Steigerung seit 2022</a:t>
            </a:r>
          </a:p>
          <a:p>
            <a:pPr marL="285750" indent="-285750">
              <a:defRPr/>
            </a:pPr>
            <a:r>
              <a:rPr lang="de-AT" sz="1800" dirty="0"/>
              <a:t>zum Vergleich: Inflation Jänner 2022 – Oktober 2025 rd. 22,5% </a:t>
            </a: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5104886"/>
              </p:ext>
            </p:extLst>
          </p:nvPr>
        </p:nvGraphicFramePr>
        <p:xfrm>
          <a:off x="376288" y="2636911"/>
          <a:ext cx="8204150" cy="3836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364EE225-1D98-159A-1710-FA32393C412C}"/>
              </a:ext>
            </a:extLst>
          </p:cNvPr>
          <p:cNvCxnSpPr/>
          <p:nvPr/>
        </p:nvCxnSpPr>
        <p:spPr>
          <a:xfrm flipV="1">
            <a:off x="6313393" y="3342890"/>
            <a:ext cx="1944216" cy="36004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642A5891-F8C6-1400-C490-9C5AFC7F00DE}"/>
              </a:ext>
            </a:extLst>
          </p:cNvPr>
          <p:cNvSpPr txBox="1"/>
          <p:nvPr/>
        </p:nvSpPr>
        <p:spPr>
          <a:xfrm>
            <a:off x="7940465" y="3053064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>
                <a:solidFill>
                  <a:schemeClr val="accent4">
                    <a:lumMod val="50000"/>
                  </a:schemeClr>
                </a:solidFill>
              </a:rPr>
              <a:t>258,8 Mio.</a:t>
            </a:r>
          </a:p>
        </p:txBody>
      </p:sp>
    </p:spTree>
    <p:extLst>
      <p:ext uri="{BB962C8B-B14F-4D97-AF65-F5344CB8AC3E}">
        <p14:creationId xmlns:p14="http://schemas.microsoft.com/office/powerpoint/2010/main" val="402938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5CE4D-3756-6BAA-A751-7147CBDBC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2" name="Fußzeilenplatzhalter 1">
            <a:extLst>
              <a:ext uri="{FF2B5EF4-FFF2-40B4-BE49-F238E27FC236}">
                <a16:creationId xmlns:a16="http://schemas.microsoft.com/office/drawing/2014/main" id="{7081844B-DD64-8B1C-03CF-AB98C8BB28E8}"/>
              </a:ext>
            </a:extLst>
          </p:cNvPr>
          <p:cNvSpPr txBox="1">
            <a:spLocks/>
          </p:cNvSpPr>
          <p:nvPr/>
        </p:nvSpPr>
        <p:spPr bwMode="auto">
          <a:xfrm>
            <a:off x="3409950" y="6473825"/>
            <a:ext cx="2628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CD336-F5B8-46E2-BED3-09126393491B}" type="slidenum">
              <a:rPr kumimoji="0" lang="de-DE" altLang="de-DE" sz="1400" b="1" i="0" u="none" strike="noStrike" kern="1200" cap="none" spc="0" normalizeH="0" baseline="3000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altLang="de-DE" sz="1400" b="1" i="0" u="none" strike="noStrike" kern="1200" cap="none" spc="0" normalizeH="0" baseline="3000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Geneva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38A009D-E9F4-69BE-4994-EC51682CA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036" y="192287"/>
            <a:ext cx="1273660" cy="71643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5874901-BEC2-8E7B-5530-E50E62DC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720"/>
            <a:ext cx="7772400" cy="457200"/>
          </a:xfrm>
        </p:spPr>
        <p:txBody>
          <a:bodyPr>
            <a:normAutofit/>
          </a:bodyPr>
          <a:lstStyle/>
          <a:p>
            <a:r>
              <a:rPr lang="de-AT" altLang="de-DE" sz="2400" dirty="0">
                <a:cs typeface="Geneva" charset="0"/>
              </a:rPr>
              <a:t>Kostentreiber versus Ertragsanteile 2022 - 2026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7E06EF5-2778-E714-E41E-3D6699CAC9A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auto">
          <a:xfrm>
            <a:off x="0" y="6492875"/>
            <a:ext cx="26273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1" i="0" u="none" strike="noStrike" kern="1200" cap="none" spc="0" normalizeH="0" baseline="3000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Budgetentwurf Finanzjahr 2026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B90CDA59-186E-4E8A-103E-D8A39467F0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389126"/>
              </p:ext>
            </p:extLst>
          </p:nvPr>
        </p:nvGraphicFramePr>
        <p:xfrm>
          <a:off x="467544" y="1484784"/>
          <a:ext cx="8143056" cy="498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83817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BBCA4-7447-4164-4A58-C1BB53F62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el 1">
            <a:extLst>
              <a:ext uri="{FF2B5EF4-FFF2-40B4-BE49-F238E27FC236}">
                <a16:creationId xmlns:a16="http://schemas.microsoft.com/office/drawing/2014/main" id="{7A80D19D-AACE-C8F6-4174-49A4DB89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744"/>
            <a:ext cx="7772400" cy="457200"/>
          </a:xfrm>
        </p:spPr>
        <p:txBody>
          <a:bodyPr>
            <a:normAutofit/>
          </a:bodyPr>
          <a:lstStyle/>
          <a:p>
            <a:r>
              <a:rPr lang="de-AT" altLang="de-DE" sz="2400" dirty="0">
                <a:cs typeface="Geneva" charset="0"/>
              </a:rPr>
              <a:t>Innsbruck steuert mit „Budgetstrenge“</a:t>
            </a:r>
          </a:p>
        </p:txBody>
      </p:sp>
      <p:sp>
        <p:nvSpPr>
          <p:cNvPr id="91142" name="Fußzeilenplatzhalter 1">
            <a:extLst>
              <a:ext uri="{FF2B5EF4-FFF2-40B4-BE49-F238E27FC236}">
                <a16:creationId xmlns:a16="http://schemas.microsoft.com/office/drawing/2014/main" id="{D464B068-E329-266D-18AA-6EC555CA3825}"/>
              </a:ext>
            </a:extLst>
          </p:cNvPr>
          <p:cNvSpPr txBox="1">
            <a:spLocks/>
          </p:cNvSpPr>
          <p:nvPr/>
        </p:nvSpPr>
        <p:spPr bwMode="auto">
          <a:xfrm>
            <a:off x="3409950" y="6473825"/>
            <a:ext cx="2628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CD336-F5B8-46E2-BED3-09126393491B}" type="slidenum">
              <a:rPr kumimoji="0" lang="de-DE" altLang="de-DE" sz="1400" b="1" i="0" u="none" strike="noStrike" kern="1200" cap="none" spc="0" normalizeH="0" baseline="3000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altLang="de-DE" sz="1400" b="1" i="0" u="none" strike="noStrike" kern="1200" cap="none" spc="0" normalizeH="0" baseline="3000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Geneva" charset="0"/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E4693D07-EAA4-FC03-D5F5-6B42C7428FF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71600" y="1988840"/>
            <a:ext cx="7838256" cy="3456384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de-AT" sz="1800" dirty="0">
                <a:solidFill>
                  <a:srgbClr val="C00000"/>
                </a:solidFill>
              </a:rPr>
              <a:t>				</a:t>
            </a: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è"/>
            </a:pPr>
            <a:r>
              <a:rPr lang="de-AT" sz="2000" b="1" dirty="0">
                <a:solidFill>
                  <a:srgbClr val="C00000"/>
                </a:solidFill>
              </a:rPr>
              <a:t>Einführung Budgetcontrolling als Lenkungsmaßnahme</a:t>
            </a:r>
          </a:p>
          <a:p>
            <a:pPr marL="342900" lvl="0" indent="-342900">
              <a:buFont typeface="Wingdings" panose="05000000000000000000" pitchFamily="2" charset="2"/>
              <a:buChar char="è"/>
            </a:pPr>
            <a:endParaRPr lang="de-AT" sz="2000" b="1" dirty="0">
              <a:solidFill>
                <a:srgbClr val="C00000"/>
              </a:solidFill>
            </a:endParaRP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è"/>
            </a:pPr>
            <a:r>
              <a:rPr lang="de-AT" sz="2000" b="1" dirty="0">
                <a:solidFill>
                  <a:srgbClr val="C00000"/>
                </a:solidFill>
              </a:rPr>
              <a:t>10%-Haushaltssperre </a:t>
            </a:r>
          </a:p>
          <a:p>
            <a:pPr marL="342900" lvl="0" indent="-342900">
              <a:buFont typeface="Wingdings" panose="05000000000000000000" pitchFamily="2" charset="2"/>
              <a:buChar char="è"/>
            </a:pPr>
            <a:endParaRPr lang="de-AT" sz="2000" b="1" dirty="0">
              <a:solidFill>
                <a:srgbClr val="C00000"/>
              </a:solidFill>
            </a:endParaRP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è"/>
            </a:pPr>
            <a:r>
              <a:rPr lang="de-AT" sz="2000" b="1" dirty="0">
                <a:solidFill>
                  <a:srgbClr val="C00000"/>
                </a:solidFill>
              </a:rPr>
              <a:t>Externe Budgetanalyse (Universität Innsbruck)</a:t>
            </a:r>
          </a:p>
          <a:p>
            <a:pPr marL="342900" lvl="0" indent="-342900">
              <a:buFont typeface="Wingdings" panose="05000000000000000000" pitchFamily="2" charset="2"/>
              <a:buChar char="è"/>
            </a:pPr>
            <a:endParaRPr lang="de-AT" sz="2000" b="1" dirty="0">
              <a:solidFill>
                <a:srgbClr val="C00000"/>
              </a:solidFill>
            </a:endParaRPr>
          </a:p>
          <a:p>
            <a:pPr marL="342900" lvl="0" indent="-342900">
              <a:buClr>
                <a:srgbClr val="C00000"/>
              </a:buClr>
              <a:buFont typeface="Wingdings" panose="05000000000000000000" pitchFamily="2" charset="2"/>
              <a:buChar char="è"/>
            </a:pPr>
            <a:r>
              <a:rPr lang="de-AT" sz="2000" b="1" dirty="0">
                <a:solidFill>
                  <a:srgbClr val="C00000"/>
                </a:solidFill>
              </a:rPr>
              <a:t>Klarer Auftrag an Finanzbeirat: nachhaltige Stadtfinanzen</a:t>
            </a:r>
          </a:p>
          <a:p>
            <a:pPr>
              <a:buNone/>
              <a:defRPr/>
            </a:pPr>
            <a:r>
              <a:rPr lang="de-AT" sz="2000" b="1" dirty="0">
                <a:solidFill>
                  <a:schemeClr val="bg1"/>
                </a:solidFill>
              </a:rPr>
              <a:t>			</a:t>
            </a:r>
          </a:p>
        </p:txBody>
      </p: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EA82A833-5BEA-7666-E8B5-9E96F8B13E8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auto">
          <a:xfrm>
            <a:off x="0" y="6492875"/>
            <a:ext cx="26273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1" i="0" u="none" strike="noStrike" kern="1200" cap="none" spc="0" normalizeH="0" baseline="3000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Budgetentwurf Finanzjahr 2026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FCFAD66-9171-8632-E2C4-65BD8C52F083}"/>
              </a:ext>
            </a:extLst>
          </p:cNvPr>
          <p:cNvSpPr/>
          <p:nvPr/>
        </p:nvSpPr>
        <p:spPr>
          <a:xfrm>
            <a:off x="849670" y="2060848"/>
            <a:ext cx="7772400" cy="302433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72590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el 1"/>
          <p:cNvSpPr>
            <a:spLocks noGrp="1"/>
          </p:cNvSpPr>
          <p:nvPr>
            <p:ph type="title"/>
          </p:nvPr>
        </p:nvSpPr>
        <p:spPr>
          <a:xfrm>
            <a:off x="838200" y="1124744"/>
            <a:ext cx="7772400" cy="457200"/>
          </a:xfrm>
        </p:spPr>
        <p:txBody>
          <a:bodyPr>
            <a:normAutofit/>
          </a:bodyPr>
          <a:lstStyle/>
          <a:p>
            <a:r>
              <a:rPr lang="de-AT" altLang="de-DE" sz="2400" dirty="0">
                <a:cs typeface="Geneva" charset="0"/>
              </a:rPr>
              <a:t>Prognose Kommunalsteuer</a:t>
            </a:r>
          </a:p>
        </p:txBody>
      </p:sp>
      <p:sp>
        <p:nvSpPr>
          <p:cNvPr id="91142" name="Fußzeilenplatzhalter 1"/>
          <p:cNvSpPr txBox="1">
            <a:spLocks/>
          </p:cNvSpPr>
          <p:nvPr/>
        </p:nvSpPr>
        <p:spPr bwMode="auto">
          <a:xfrm>
            <a:off x="3409950" y="6473825"/>
            <a:ext cx="2628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CD336-F5B8-46E2-BED3-09126393491B}" type="slidenum">
              <a:rPr kumimoji="0" lang="de-DE" altLang="de-DE" sz="1400" b="1" i="0" u="none" strike="noStrike" kern="1200" cap="none" spc="0" normalizeH="0" baseline="3000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altLang="de-DE" sz="1400" b="1" i="0" u="none" strike="noStrike" kern="1200" cap="none" spc="0" normalizeH="0" baseline="3000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Geneva" charset="0"/>
            </a:endParaRPr>
          </a:p>
        </p:txBody>
      </p:sp>
      <p:sp>
        <p:nvSpPr>
          <p:cNvPr id="7" name="Textplatzhalter 3"/>
          <p:cNvSpPr>
            <a:spLocks noGrp="1"/>
          </p:cNvSpPr>
          <p:nvPr>
            <p:ph type="body" idx="12"/>
          </p:nvPr>
        </p:nvSpPr>
        <p:spPr>
          <a:xfrm>
            <a:off x="971600" y="2204864"/>
            <a:ext cx="7838256" cy="3456384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de-AT" sz="1800" dirty="0"/>
              <a:t>				</a:t>
            </a:r>
            <a:r>
              <a:rPr lang="de-AT" sz="1800" b="1" dirty="0"/>
              <a:t>	VA 2025</a:t>
            </a:r>
            <a:r>
              <a:rPr lang="de-AT" sz="1800" b="1" baseline="30000" dirty="0"/>
              <a:t> </a:t>
            </a:r>
            <a:r>
              <a:rPr lang="de-AT" sz="1800" b="1" dirty="0"/>
              <a:t>		      		  VA 2026</a:t>
            </a:r>
          </a:p>
          <a:p>
            <a:pPr>
              <a:buNone/>
              <a:defRPr/>
            </a:pPr>
            <a:r>
              <a:rPr lang="de-AT" sz="1800" dirty="0"/>
              <a:t>Kommunalsteuer		€ 85,0 Mio.			€ 86,7 Mio.</a:t>
            </a:r>
          </a:p>
          <a:p>
            <a:pPr>
              <a:buNone/>
              <a:defRPr/>
            </a:pPr>
            <a:endParaRPr lang="de-AT" sz="1100" i="1" dirty="0"/>
          </a:p>
          <a:p>
            <a:pPr>
              <a:buNone/>
              <a:defRPr/>
            </a:pPr>
            <a:endParaRPr lang="de-AT" sz="1100" i="1" dirty="0"/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3"/>
          </p:nvPr>
        </p:nvSpPr>
        <p:spPr bwMode="auto">
          <a:xfrm>
            <a:off x="0" y="6492875"/>
            <a:ext cx="26273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1" i="0" u="none" strike="noStrike" kern="1200" cap="none" spc="0" normalizeH="0" baseline="3000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Budgetentwurf Finanzjahr 2026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DB113DD-89ED-0A17-5356-C46BAB50680E}"/>
              </a:ext>
            </a:extLst>
          </p:cNvPr>
          <p:cNvSpPr txBox="1"/>
          <p:nvPr/>
        </p:nvSpPr>
        <p:spPr>
          <a:xfrm>
            <a:off x="1011309" y="3671446"/>
            <a:ext cx="7449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de-AT" sz="1600" b="1" dirty="0">
                <a:solidFill>
                  <a:srgbClr val="C00000"/>
                </a:solidFill>
              </a:rPr>
              <a:t>Starker Wirtschaftsstandort sichert Kommunalsteueraufkommen</a:t>
            </a:r>
            <a:br>
              <a:rPr lang="de-AT" sz="1600" b="1" dirty="0">
                <a:solidFill>
                  <a:srgbClr val="C00000"/>
                </a:solidFill>
              </a:rPr>
            </a:br>
            <a:r>
              <a:rPr lang="de-AT" sz="1600" b="1" dirty="0">
                <a:solidFill>
                  <a:srgbClr val="C00000"/>
                </a:solidFill>
              </a:rPr>
              <a:t>(Quartiersmanagement </a:t>
            </a:r>
            <a:r>
              <a:rPr lang="de-AT" sz="1600" b="1" dirty="0">
                <a:solidFill>
                  <a:srgbClr val="C00000"/>
                </a:solidFill>
                <a:latin typeface="+mn-lt"/>
                <a:ea typeface="Geneva" charset="-128"/>
              </a:rPr>
              <a:t>Rossau</a:t>
            </a:r>
            <a:r>
              <a:rPr lang="de-AT" sz="1600" b="1" dirty="0">
                <a:solidFill>
                  <a:srgbClr val="C00000"/>
                </a:solidFill>
              </a:rPr>
              <a:t>, Initiative Gewerbegrundstücke Mühlau)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5182844-AD7C-F4C4-BB51-99AEA87182F1}"/>
              </a:ext>
            </a:extLst>
          </p:cNvPr>
          <p:cNvSpPr/>
          <p:nvPr/>
        </p:nvSpPr>
        <p:spPr>
          <a:xfrm>
            <a:off x="849670" y="2060848"/>
            <a:ext cx="7772400" cy="98767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2921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el 1"/>
          <p:cNvSpPr>
            <a:spLocks noGrp="1"/>
          </p:cNvSpPr>
          <p:nvPr>
            <p:ph type="title"/>
          </p:nvPr>
        </p:nvSpPr>
        <p:spPr>
          <a:xfrm>
            <a:off x="838200" y="883568"/>
            <a:ext cx="7772400" cy="457200"/>
          </a:xfrm>
        </p:spPr>
        <p:txBody>
          <a:bodyPr>
            <a:normAutofit/>
          </a:bodyPr>
          <a:lstStyle/>
          <a:p>
            <a:r>
              <a:rPr lang="de-AT" altLang="de-DE" sz="2400" dirty="0">
                <a:cs typeface="Geneva" charset="0"/>
              </a:rPr>
              <a:t>Auszahlungen aus Personalaufwand</a:t>
            </a:r>
          </a:p>
        </p:txBody>
      </p:sp>
      <p:sp>
        <p:nvSpPr>
          <p:cNvPr id="91142" name="Fußzeilenplatzhalter 1"/>
          <p:cNvSpPr txBox="1">
            <a:spLocks/>
          </p:cNvSpPr>
          <p:nvPr/>
        </p:nvSpPr>
        <p:spPr bwMode="auto">
          <a:xfrm>
            <a:off x="3409950" y="6473825"/>
            <a:ext cx="2628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CD336-F5B8-46E2-BED3-09126393491B}" type="slidenum">
              <a:rPr kumimoji="0" lang="de-DE" altLang="de-DE" sz="1400" b="1" i="0" u="none" strike="noStrike" kern="1200" cap="none" spc="0" normalizeH="0" baseline="3000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altLang="de-DE" sz="1400" b="1" i="0" u="none" strike="noStrike" kern="1200" cap="none" spc="0" normalizeH="0" baseline="3000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Geneva" charset="0"/>
            </a:endParaRPr>
          </a:p>
        </p:txBody>
      </p:sp>
      <p:sp>
        <p:nvSpPr>
          <p:cNvPr id="7" name="Fußzeilenplatzhalter 1"/>
          <p:cNvSpPr>
            <a:spLocks noGrp="1"/>
          </p:cNvSpPr>
          <p:nvPr>
            <p:ph type="ftr" sz="quarter" idx="13"/>
          </p:nvPr>
        </p:nvSpPr>
        <p:spPr bwMode="auto">
          <a:xfrm>
            <a:off x="0" y="6492875"/>
            <a:ext cx="26273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1" i="0" u="none" strike="noStrike" kern="1200" cap="none" spc="0" normalizeH="0" baseline="3000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</a:rPr>
              <a:t>Budgetentwurf Finanzjahr 2026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938859" y="4213771"/>
            <a:ext cx="7920880" cy="2095549"/>
          </a:xfrm>
        </p:spPr>
        <p:txBody>
          <a:bodyPr>
            <a:normAutofit/>
          </a:bodyPr>
          <a:lstStyle/>
          <a:p>
            <a:pPr marL="285750" indent="-285750"/>
            <a:r>
              <a:rPr lang="de-AT" dirty="0"/>
              <a:t>Valorisierung im Bereich der Löhne und Gehälter – Gehaltsabschluss </a:t>
            </a:r>
            <a:r>
              <a:rPr lang="de-AT" b="1" dirty="0"/>
              <a:t>+3,3% ab 1. Juli 2026</a:t>
            </a:r>
          </a:p>
          <a:p>
            <a:pPr marL="285750" indent="-285750"/>
            <a:endParaRPr lang="de-AT" dirty="0"/>
          </a:p>
          <a:p>
            <a:pPr marL="285750" indent="-285750"/>
            <a:r>
              <a:rPr lang="de-AT" dirty="0"/>
              <a:t>Auszahlungen aus Personalaufwand 2026 bei € 142,8 Mio. (ohne Ruhebezüge/Pensions-zuschüsse, Reisegebühren, </a:t>
            </a:r>
            <a:r>
              <a:rPr lang="de-AT" dirty="0" err="1"/>
              <a:t>Mandatarbezüge</a:t>
            </a:r>
            <a:r>
              <a:rPr lang="de-AT" dirty="0"/>
              <a:t>, u.dgl.) </a:t>
            </a:r>
            <a:r>
              <a:rPr lang="de-AT" sz="1200" i="1" dirty="0"/>
              <a:t>= rund 25% von den operativen Auszahlungen</a:t>
            </a:r>
            <a:br>
              <a:rPr lang="de-AT" dirty="0"/>
            </a:br>
            <a:endParaRPr lang="de-AT" dirty="0"/>
          </a:p>
          <a:p>
            <a:pPr marL="285750" indent="-285750"/>
            <a:r>
              <a:rPr lang="de-AT" dirty="0"/>
              <a:t>Dienstpostenplan 2026: 37 Dienstposten gekürzt - von 1933 auf </a:t>
            </a:r>
            <a:r>
              <a:rPr lang="de-AT" b="1" dirty="0"/>
              <a:t>1.896 Dienstposten</a:t>
            </a:r>
            <a:br>
              <a:rPr lang="de-AT" dirty="0"/>
            </a:br>
            <a:endParaRPr lang="de-AT" dirty="0"/>
          </a:p>
          <a:p>
            <a:pPr marL="285750" indent="-285750"/>
            <a:r>
              <a:rPr lang="de-AT" dirty="0"/>
              <a:t>Politikerbezüge 2026 - Nulllohnrunde</a:t>
            </a: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06405"/>
              </p:ext>
            </p:extLst>
          </p:nvPr>
        </p:nvGraphicFramePr>
        <p:xfrm>
          <a:off x="938859" y="1340768"/>
          <a:ext cx="7671741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338D47C0-1328-02C0-B84D-A81CA5217DD4}"/>
              </a:ext>
            </a:extLst>
          </p:cNvPr>
          <p:cNvSpPr txBox="1"/>
          <p:nvPr/>
        </p:nvSpPr>
        <p:spPr>
          <a:xfrm>
            <a:off x="2722621" y="2681517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>
                <a:solidFill>
                  <a:srgbClr val="C00000"/>
                </a:solidFill>
              </a:rPr>
              <a:t>+4,7%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D5F7B0-C5E7-DCBA-4FB9-3BDB591AA205}"/>
              </a:ext>
            </a:extLst>
          </p:cNvPr>
          <p:cNvSpPr txBox="1"/>
          <p:nvPr/>
        </p:nvSpPr>
        <p:spPr>
          <a:xfrm>
            <a:off x="4004320" y="234888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>
                <a:solidFill>
                  <a:srgbClr val="C00000"/>
                </a:solidFill>
              </a:rPr>
              <a:t>+10,9%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5EBA748-CE4D-AF03-6764-84E257976D78}"/>
              </a:ext>
            </a:extLst>
          </p:cNvPr>
          <p:cNvSpPr txBox="1"/>
          <p:nvPr/>
        </p:nvSpPr>
        <p:spPr>
          <a:xfrm>
            <a:off x="5296467" y="1955268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>
                <a:solidFill>
                  <a:srgbClr val="C00000"/>
                </a:solidFill>
              </a:rPr>
              <a:t>+11,8%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7427D8E-9BE8-A29D-4CC7-8181CE5FA536}"/>
              </a:ext>
            </a:extLst>
          </p:cNvPr>
          <p:cNvSpPr txBox="1"/>
          <p:nvPr/>
        </p:nvSpPr>
        <p:spPr>
          <a:xfrm>
            <a:off x="6727139" y="1637166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>
                <a:solidFill>
                  <a:srgbClr val="C00000"/>
                </a:solidFill>
              </a:rPr>
              <a:t>+8,0%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9839510-B176-8647-D8F5-A32CEBBA6DF3}"/>
              </a:ext>
            </a:extLst>
          </p:cNvPr>
          <p:cNvSpPr txBox="1"/>
          <p:nvPr/>
        </p:nvSpPr>
        <p:spPr>
          <a:xfrm>
            <a:off x="7990334" y="1567824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>
                <a:solidFill>
                  <a:schemeClr val="accent4">
                    <a:lumMod val="75000"/>
                  </a:schemeClr>
                </a:solidFill>
              </a:rPr>
              <a:t>+2,0%</a:t>
            </a:r>
          </a:p>
        </p:txBody>
      </p:sp>
    </p:spTree>
    <p:extLst>
      <p:ext uri="{BB962C8B-B14F-4D97-AF65-F5344CB8AC3E}">
        <p14:creationId xmlns:p14="http://schemas.microsoft.com/office/powerpoint/2010/main" val="3708600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A76924-0BC7-28E7-9A78-DBA25036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0728"/>
            <a:ext cx="7772400" cy="457200"/>
          </a:xfrm>
        </p:spPr>
        <p:txBody>
          <a:bodyPr>
            <a:normAutofit/>
          </a:bodyPr>
          <a:lstStyle/>
          <a:p>
            <a:r>
              <a:rPr lang="de-AT" altLang="de-DE" sz="2400" dirty="0">
                <a:cs typeface="Geneva" charset="0"/>
              </a:rPr>
              <a:t>Subventionen und Sondersubventionen</a:t>
            </a:r>
            <a:endParaRPr lang="de-AT" altLang="de-DE" sz="2400" dirty="0">
              <a:highlight>
                <a:srgbClr val="FFFF00"/>
              </a:highlight>
              <a:cs typeface="Geneva" charset="0"/>
            </a:endParaRPr>
          </a:p>
        </p:txBody>
      </p:sp>
      <p:sp>
        <p:nvSpPr>
          <p:cNvPr id="4" name="Fußzeilenplatzhalter 1">
            <a:extLst>
              <a:ext uri="{FF2B5EF4-FFF2-40B4-BE49-F238E27FC236}">
                <a16:creationId xmlns:a16="http://schemas.microsoft.com/office/drawing/2014/main" id="{AE1AF1B0-6AE4-29D7-E1BE-8EC6E27153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auto">
          <a:xfrm>
            <a:off x="0" y="6492875"/>
            <a:ext cx="26273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400" dirty="0"/>
              <a:t>Budgetentwurf Finanzjahr 2026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AEC666D3-B48F-D2B1-C25C-57A1FE9DD4FB}"/>
              </a:ext>
            </a:extLst>
          </p:cNvPr>
          <p:cNvSpPr txBox="1">
            <a:spLocks/>
          </p:cNvSpPr>
          <p:nvPr/>
        </p:nvSpPr>
        <p:spPr bwMode="auto">
          <a:xfrm>
            <a:off x="3409950" y="6473825"/>
            <a:ext cx="2628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44FCD336-F5B8-46E2-BED3-09126393491B}" type="slidenum">
              <a:rPr lang="de-DE" altLang="de-DE" sz="1400" b="1" baseline="30000"/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DE" altLang="de-DE" sz="1400" b="1" baseline="30000"/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9B720570-771C-46A0-B2F0-38A03F4500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6897099"/>
              </p:ext>
            </p:extLst>
          </p:nvPr>
        </p:nvGraphicFramePr>
        <p:xfrm>
          <a:off x="838200" y="1606101"/>
          <a:ext cx="7622232" cy="4680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9974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D0C3B-7A9B-3F1B-E18B-DB9491E91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el 1">
            <a:extLst>
              <a:ext uri="{FF2B5EF4-FFF2-40B4-BE49-F238E27FC236}">
                <a16:creationId xmlns:a16="http://schemas.microsoft.com/office/drawing/2014/main" id="{FE3C0B01-2A53-B5CF-D72C-396CDA241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744"/>
            <a:ext cx="7772400" cy="457200"/>
          </a:xfrm>
        </p:spPr>
        <p:txBody>
          <a:bodyPr>
            <a:normAutofit/>
          </a:bodyPr>
          <a:lstStyle/>
          <a:p>
            <a:r>
              <a:rPr lang="de-AT" altLang="de-DE" sz="2400" dirty="0">
                <a:cs typeface="Geneva" charset="0"/>
              </a:rPr>
              <a:t>Entwicklung Subventionen 2025 – 2026</a:t>
            </a:r>
          </a:p>
        </p:txBody>
      </p:sp>
      <p:sp>
        <p:nvSpPr>
          <p:cNvPr id="91142" name="Fußzeilenplatzhalter 1">
            <a:extLst>
              <a:ext uri="{FF2B5EF4-FFF2-40B4-BE49-F238E27FC236}">
                <a16:creationId xmlns:a16="http://schemas.microsoft.com/office/drawing/2014/main" id="{4E22A9CD-94C1-1D7C-DDC0-CE8DB9AD1802}"/>
              </a:ext>
            </a:extLst>
          </p:cNvPr>
          <p:cNvSpPr txBox="1">
            <a:spLocks/>
          </p:cNvSpPr>
          <p:nvPr/>
        </p:nvSpPr>
        <p:spPr bwMode="auto">
          <a:xfrm>
            <a:off x="3409950" y="6473825"/>
            <a:ext cx="2628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44FCD336-F5B8-46E2-BED3-09126393491B}" type="slidenum">
              <a:rPr lang="de-DE" altLang="de-DE" sz="1400" b="1" baseline="30000"/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DE" altLang="de-DE" sz="1400" b="1" baseline="30000"/>
          </a:p>
        </p:txBody>
      </p: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27405A53-DAC4-BD98-B6B7-33A6CF01376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auto">
          <a:xfrm>
            <a:off x="0" y="6492875"/>
            <a:ext cx="26273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3200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2400" b="1">
                <a:solidFill>
                  <a:srgbClr val="262626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–"/>
              <a:defRPr sz="1600" b="1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626"/>
              </a:buClr>
              <a:buFont typeface="Arial" panose="020B0604020202020204" pitchFamily="34" charset="0"/>
              <a:buChar char="»"/>
              <a:defRPr sz="1600">
                <a:solidFill>
                  <a:srgbClr val="262626"/>
                </a:solidFill>
                <a:latin typeface="Arial" panose="020B0604020202020204" pitchFamily="34" charset="0"/>
                <a:ea typeface="ヒラギノ角ゴ Pro W3" charset="-128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400" dirty="0"/>
              <a:t>Budgetentwurf Finanzjahr 2026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127571"/>
              </p:ext>
            </p:extLst>
          </p:nvPr>
        </p:nvGraphicFramePr>
        <p:xfrm>
          <a:off x="876194" y="1916832"/>
          <a:ext cx="7475220" cy="4301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16580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INNSBRUCK">
      <a:dk1>
        <a:sysClr val="windowText" lastClr="000000"/>
      </a:dk1>
      <a:lt1>
        <a:srgbClr val="E2001A"/>
      </a:lt1>
      <a:dk2>
        <a:srgbClr val="707073"/>
      </a:dk2>
      <a:lt2>
        <a:srgbClr val="97BF0D"/>
      </a:lt2>
      <a:accent1>
        <a:srgbClr val="75C4EA"/>
      </a:accent1>
      <a:accent2>
        <a:srgbClr val="D95E9B"/>
      </a:accent2>
      <a:accent3>
        <a:srgbClr val="F9B200"/>
      </a:accent3>
      <a:accent4>
        <a:srgbClr val="006AB3"/>
      </a:accent4>
      <a:accent5>
        <a:srgbClr val="00ADB3"/>
      </a:accent5>
      <a:accent6>
        <a:srgbClr val="894B94"/>
      </a:accent6>
      <a:hlink>
        <a:srgbClr val="FFFFFF"/>
      </a:hlink>
      <a:folHlink>
        <a:srgbClr val="FFFFFF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</Words>
  <Application>Microsoft Office PowerPoint</Application>
  <PresentationFormat>Bildschirmpräsentation (4:3)</PresentationFormat>
  <Paragraphs>150</Paragraphs>
  <Slides>14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Geneva</vt:lpstr>
      <vt:lpstr>Wingdings</vt:lpstr>
      <vt:lpstr>Office-Design</vt:lpstr>
      <vt:lpstr>PowerPoint-Präsentation</vt:lpstr>
      <vt:lpstr>Budget 2026 - Finanzierungsvoranschlag </vt:lpstr>
      <vt:lpstr>Prognose Ertragsanteile an Bundesabgaben</vt:lpstr>
      <vt:lpstr>Kostentreiber versus Ertragsanteile 2022 - 2026</vt:lpstr>
      <vt:lpstr>Innsbruck steuert mit „Budgetstrenge“</vt:lpstr>
      <vt:lpstr>Prognose Kommunalsteuer</vt:lpstr>
      <vt:lpstr>Auszahlungen aus Personalaufwand</vt:lpstr>
      <vt:lpstr>Subventionen und Sondersubventionen</vt:lpstr>
      <vt:lpstr>Entwicklung Subventionen 2025 – 2026</vt:lpstr>
      <vt:lpstr>Städtische Investitionsvorhaben 2026</vt:lpstr>
      <vt:lpstr>Investitionsvorhaben 2026</vt:lpstr>
      <vt:lpstr>Investitionsvorhaben 2026</vt:lpstr>
      <vt:lpstr>Sportanlagen: </vt:lpstr>
      <vt:lpstr>PowerPoint-Präsentation</vt:lpstr>
    </vt:vector>
  </TitlesOfParts>
  <Company>HQU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Andreas Filthaut</dc:creator>
  <cp:lastModifiedBy>Rudig Katharina</cp:lastModifiedBy>
  <cp:revision>515</cp:revision>
  <cp:lastPrinted>2025-11-19T10:35:59Z</cp:lastPrinted>
  <dcterms:created xsi:type="dcterms:W3CDTF">2014-11-13T15:17:54Z</dcterms:created>
  <dcterms:modified xsi:type="dcterms:W3CDTF">2025-12-05T08:36:42Z</dcterms:modified>
</cp:coreProperties>
</file>